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380" r:id="rId3"/>
    <p:sldId id="352" r:id="rId4"/>
    <p:sldId id="379" r:id="rId5"/>
    <p:sldId id="332" r:id="rId6"/>
    <p:sldId id="346" r:id="rId7"/>
    <p:sldId id="331" r:id="rId8"/>
    <p:sldId id="350" r:id="rId9"/>
    <p:sldId id="356" r:id="rId10"/>
    <p:sldId id="353" r:id="rId11"/>
    <p:sldId id="357" r:id="rId12"/>
    <p:sldId id="381" r:id="rId13"/>
    <p:sldId id="382" r:id="rId14"/>
    <p:sldId id="358" r:id="rId15"/>
    <p:sldId id="360" r:id="rId16"/>
    <p:sldId id="348" r:id="rId17"/>
    <p:sldId id="371" r:id="rId18"/>
    <p:sldId id="372" r:id="rId19"/>
    <p:sldId id="349" r:id="rId20"/>
    <p:sldId id="359" r:id="rId21"/>
    <p:sldId id="354" r:id="rId22"/>
    <p:sldId id="361" r:id="rId23"/>
    <p:sldId id="355" r:id="rId24"/>
    <p:sldId id="362" r:id="rId25"/>
    <p:sldId id="366" r:id="rId26"/>
    <p:sldId id="305" r:id="rId27"/>
    <p:sldId id="351" r:id="rId28"/>
    <p:sldId id="377" r:id="rId29"/>
    <p:sldId id="375" r:id="rId30"/>
    <p:sldId id="369" r:id="rId31"/>
    <p:sldId id="374" r:id="rId32"/>
    <p:sldId id="376" r:id="rId33"/>
    <p:sldId id="378" r:id="rId34"/>
    <p:sldId id="337" r:id="rId35"/>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p:scale>
          <a:sx n="80" d="100"/>
          <a:sy n="80" d="100"/>
        </p:scale>
        <p:origin x="-834" y="-4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6A9304CB-949D-46F4-ACF4-4383E027962A}" type="datetimeFigureOut">
              <a:rPr lang="fr-FR" smtClean="0"/>
              <a:pPr/>
              <a:t>25/05/2015</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709613" y="4860925"/>
            <a:ext cx="5680075" cy="460533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378AD60E-F883-4C99-B255-56FBB744F21F}" type="slidenum">
              <a:rPr lang="fr-FR" smtClean="0"/>
              <a:pPr/>
              <a:t>‹N°›</a:t>
            </a:fld>
            <a:endParaRPr lang="fr-FR"/>
          </a:p>
        </p:txBody>
      </p:sp>
    </p:spTree>
    <p:extLst>
      <p:ext uri="{BB962C8B-B14F-4D97-AF65-F5344CB8AC3E}">
        <p14:creationId xmlns:p14="http://schemas.microsoft.com/office/powerpoint/2010/main" val="3335268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1BD07ECB-5DC6-48F9-B117-699AC47E52A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BD07ECB-5DC6-48F9-B117-699AC47E52A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BD07ECB-5DC6-48F9-B117-699AC47E52A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D7213D24-DD1E-4741-B44D-0E5F20689805}" type="datetimeFigureOut">
              <a:rPr lang="fr-FR" smtClean="0"/>
              <a:pPr/>
              <a:t>25/05/2015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1BD07ECB-5DC6-48F9-B117-699AC47E52A4}"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213D24-DD1E-4741-B44D-0E5F20689805}" type="datetimeFigureOut">
              <a:rPr lang="fr-FR" smtClean="0"/>
              <a:pPr/>
              <a:t>25/05/2015</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BD07ECB-5DC6-48F9-B117-699AC47E52A4}"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C:\Fred\journ&#233;es%20d'&#233;tude,%20s&#233;minaires,%20invitations\Cergy\AUD0003.3gp" TargetMode="External"/><Relationship Id="rId4" Type="http://schemas.openxmlformats.org/officeDocument/2006/relationships/audio" Target="../media/audio1.wav"/></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908720"/>
            <a:ext cx="7632848" cy="2448272"/>
          </a:xfrm>
        </p:spPr>
        <p:txBody>
          <a:bodyPr>
            <a:noAutofit/>
          </a:bodyPr>
          <a:lstStyle/>
          <a:p>
            <a:pPr algn="ctr"/>
            <a:r>
              <a:rPr lang="fr-FR" sz="4400" dirty="0" smtClean="0"/>
              <a:t>Les visées socioculturelles </a:t>
            </a:r>
            <a:br>
              <a:rPr lang="fr-FR" sz="4400" dirty="0" smtClean="0"/>
            </a:br>
            <a:r>
              <a:rPr lang="fr-FR" sz="4400" dirty="0" smtClean="0"/>
              <a:t>de l’implicite : </a:t>
            </a:r>
            <a:br>
              <a:rPr lang="fr-FR" sz="4400" dirty="0" smtClean="0"/>
            </a:br>
            <a:r>
              <a:rPr lang="fr-FR" sz="4400" dirty="0" smtClean="0"/>
              <a:t>le su et l’insu des discours</a:t>
            </a:r>
            <a:endParaRPr lang="fr-FR" sz="4400" dirty="0"/>
          </a:p>
        </p:txBody>
      </p:sp>
      <p:sp>
        <p:nvSpPr>
          <p:cNvPr id="3" name="Sous-titre 2"/>
          <p:cNvSpPr>
            <a:spLocks noGrp="1"/>
          </p:cNvSpPr>
          <p:nvPr>
            <p:ph type="subTitle" idx="1"/>
          </p:nvPr>
        </p:nvSpPr>
        <p:spPr>
          <a:xfrm>
            <a:off x="533400" y="4365104"/>
            <a:ext cx="8071048" cy="1368152"/>
          </a:xfrm>
        </p:spPr>
        <p:txBody>
          <a:bodyPr>
            <a:normAutofit/>
          </a:bodyPr>
          <a:lstStyle/>
          <a:p>
            <a:r>
              <a:rPr lang="fr-FR" sz="2000" b="1" dirty="0" smtClean="0">
                <a:effectLst>
                  <a:outerShdw blurRad="38100" dist="38100" dir="2700000" algn="tl">
                    <a:srgbClr val="000000">
                      <a:alpha val="43137"/>
                    </a:srgbClr>
                  </a:outerShdw>
                </a:effectLst>
              </a:rPr>
              <a:t>Fred  </a:t>
            </a:r>
            <a:r>
              <a:rPr lang="fr-FR" sz="2000" b="1" dirty="0" err="1" smtClean="0">
                <a:effectLst>
                  <a:outerShdw blurRad="38100" dist="38100" dir="2700000" algn="tl">
                    <a:srgbClr val="000000">
                      <a:alpha val="43137"/>
                    </a:srgbClr>
                  </a:outerShdw>
                </a:effectLst>
              </a:rPr>
              <a:t>Hailon</a:t>
            </a:r>
            <a:endParaRPr lang="fr-FR" sz="2000" b="1" dirty="0" smtClean="0">
              <a:effectLst>
                <a:outerShdw blurRad="38100" dist="38100" dir="2700000" algn="tl">
                  <a:srgbClr val="000000">
                    <a:alpha val="43137"/>
                  </a:srgbClr>
                </a:outerShdw>
              </a:effectLst>
            </a:endParaRPr>
          </a:p>
          <a:p>
            <a:r>
              <a:rPr lang="fr-FR" sz="1600" dirty="0" smtClean="0">
                <a:effectLst>
                  <a:outerShdw blurRad="38100" dist="38100" dir="2700000" algn="tl">
                    <a:srgbClr val="000000">
                      <a:alpha val="43137"/>
                    </a:srgbClr>
                  </a:outerShdw>
                </a:effectLst>
              </a:rPr>
              <a:t>Université de Tours (LLL)/Montpellier (OPME)</a:t>
            </a:r>
          </a:p>
          <a:p>
            <a:r>
              <a:rPr lang="fr-FR" sz="1600" dirty="0" smtClean="0">
                <a:effectLst>
                  <a:outerShdw blurRad="38100" dist="38100" dir="2700000" algn="tl">
                    <a:srgbClr val="000000">
                      <a:alpha val="43137"/>
                    </a:srgbClr>
                  </a:outerShdw>
                </a:effectLst>
              </a:rPr>
              <a:t>fredaile@wanadoo.fr</a:t>
            </a:r>
          </a:p>
          <a:p>
            <a:endParaRPr lang="fr-FR" sz="1800" dirty="0">
              <a:effectLst>
                <a:outerShdw blurRad="38100" dist="38100" dir="2700000" algn="tl">
                  <a:srgbClr val="000000">
                    <a:alpha val="43137"/>
                  </a:srgbClr>
                </a:outerShdw>
              </a:effectLst>
            </a:endParaRPr>
          </a:p>
        </p:txBody>
      </p:sp>
      <p:sp>
        <p:nvSpPr>
          <p:cNvPr id="32769" name="Rectangle 1"/>
          <p:cNvSpPr>
            <a:spLocks noChangeArrowheads="1"/>
          </p:cNvSpPr>
          <p:nvPr/>
        </p:nvSpPr>
        <p:spPr bwMode="auto">
          <a:xfrm>
            <a:off x="179512" y="6027863"/>
            <a:ext cx="352839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kumimoji="0" lang="fr-FR"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rPr>
              <a:t>Paris Ouest (</a:t>
            </a:r>
            <a:r>
              <a:rPr kumimoji="0" lang="fr-FR" sz="1600" b="1" i="0" u="none" strike="noStrike" cap="none" normalizeH="0" baseline="0" dirty="0" err="1" smtClean="0">
                <a:ln>
                  <a:noFill/>
                </a:ln>
                <a:solidFill>
                  <a:schemeClr val="tx1"/>
                </a:solidFill>
                <a:effectLst>
                  <a:outerShdw blurRad="38100" dist="38100" dir="2700000" algn="tl">
                    <a:srgbClr val="000000">
                      <a:alpha val="43137"/>
                    </a:srgbClr>
                  </a:outerShdw>
                </a:effectLst>
                <a:latin typeface="+mj-lt"/>
                <a:ea typeface="Times New Roman" pitchFamily="18" charset="0"/>
              </a:rPr>
              <a:t>Modyco</a:t>
            </a:r>
            <a:r>
              <a:rPr kumimoji="0" lang="fr-FR"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rPr>
              <a:t>) -  avril </a:t>
            </a:r>
            <a:r>
              <a:rPr lang="fr-FR" sz="1600" b="1" dirty="0" smtClean="0">
                <a:effectLst>
                  <a:outerShdw blurRad="38100" dist="38100" dir="2700000" algn="tl">
                    <a:srgbClr val="000000">
                      <a:alpha val="43137"/>
                    </a:srgbClr>
                  </a:outerShdw>
                </a:effectLst>
                <a:latin typeface="+mj-lt"/>
                <a:ea typeface="Times New Roman" pitchFamily="18" charset="0"/>
              </a:rPr>
              <a:t>2015</a:t>
            </a:r>
            <a:r>
              <a:rPr kumimoji="0" lang="fr-FR" sz="1600" b="1" i="0" u="none" strike="noStrike" cap="none" normalizeH="0" dirty="0" smtClean="0">
                <a:ln>
                  <a:noFill/>
                </a:ln>
                <a:solidFill>
                  <a:schemeClr val="tx1"/>
                </a:solidFill>
                <a:effectLst>
                  <a:outerShdw blurRad="38100" dist="38100" dir="2700000" algn="tl">
                    <a:srgbClr val="000000">
                      <a:alpha val="43137"/>
                    </a:srgbClr>
                  </a:outerShdw>
                </a:effectLst>
                <a:latin typeface="+mj-lt"/>
                <a:ea typeface="Times New Roman" pitchFamily="18" charset="0"/>
              </a:rPr>
              <a:t> </a:t>
            </a:r>
            <a:endParaRPr kumimoji="0" lang="fr-FR"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60648"/>
            <a:ext cx="8229600" cy="720080"/>
          </a:xfrm>
        </p:spPr>
        <p:txBody>
          <a:bodyPr>
            <a:normAutofit/>
          </a:bodyPr>
          <a:lstStyle/>
          <a:p>
            <a:pPr algn="ctr"/>
            <a:r>
              <a:rPr lang="fr-FR" sz="3600" dirty="0" smtClean="0"/>
              <a:t>Définitions de l’idéologie</a:t>
            </a:r>
            <a:endParaRPr lang="fr-FR" sz="3600" dirty="0"/>
          </a:p>
        </p:txBody>
      </p:sp>
      <p:sp>
        <p:nvSpPr>
          <p:cNvPr id="3" name="Espace réservé du contenu 2"/>
          <p:cNvSpPr>
            <a:spLocks noGrp="1"/>
          </p:cNvSpPr>
          <p:nvPr>
            <p:ph idx="1"/>
          </p:nvPr>
        </p:nvSpPr>
        <p:spPr>
          <a:xfrm>
            <a:off x="457200" y="1124744"/>
            <a:ext cx="8229600" cy="5199856"/>
          </a:xfrm>
        </p:spPr>
        <p:txBody>
          <a:bodyPr>
            <a:noAutofit/>
          </a:bodyPr>
          <a:lstStyle/>
          <a:p>
            <a:pPr algn="just"/>
            <a:r>
              <a:rPr lang="fr-FR" sz="2000" dirty="0" smtClean="0"/>
              <a:t>La définition deux (</a:t>
            </a:r>
            <a:r>
              <a:rPr lang="fr-FR" sz="2000" dirty="0" err="1" smtClean="0"/>
              <a:t>déf</a:t>
            </a:r>
            <a:r>
              <a:rPr lang="fr-FR" sz="2000" dirty="0" smtClean="0"/>
              <a:t>. 2) est ce que L. Althusser appelle les </a:t>
            </a:r>
            <a:r>
              <a:rPr lang="fr-FR" sz="2000" i="1" dirty="0" smtClean="0"/>
              <a:t>idéologies régionales </a:t>
            </a:r>
            <a:r>
              <a:rPr lang="fr-FR" sz="2000" dirty="0" smtClean="0"/>
              <a:t>et qui peuvent correspondre aux formations idéologiques (cf. Foucault).</a:t>
            </a:r>
          </a:p>
          <a:p>
            <a:pPr algn="just"/>
            <a:endParaRPr lang="fr-FR" sz="1000" dirty="0" smtClean="0"/>
          </a:p>
          <a:p>
            <a:pPr algn="just"/>
            <a:r>
              <a:rPr lang="fr-FR" sz="2000" dirty="0" smtClean="0"/>
              <a:t> Les idéologies (ID.2) peuvent être définies selon l’usage courant des mots et des formes spécialisées que sont la religion, le droit, les arts, les sciences, le commerce… Les découpages sont un effet de l’idéologie en vigueur dans la société considérée (</a:t>
            </a:r>
            <a:r>
              <a:rPr lang="fr-FR" sz="2000" dirty="0" err="1" smtClean="0"/>
              <a:t>déf</a:t>
            </a:r>
            <a:r>
              <a:rPr lang="fr-FR" sz="2000" dirty="0" smtClean="0"/>
              <a:t>. 1). </a:t>
            </a:r>
          </a:p>
          <a:p>
            <a:pPr algn="just"/>
            <a:endParaRPr lang="fr-FR" sz="1000" dirty="0" smtClean="0"/>
          </a:p>
          <a:p>
            <a:pPr algn="just"/>
            <a:r>
              <a:rPr lang="fr-FR" sz="2000" dirty="0" smtClean="0"/>
              <a:t>Les ID.2 ont une histoire à elles, avec des portées internes, dans un imaginaire qui est le leur (par ex. : l’église catholique avec le ciel, la trinité, l’enfer, les saints ; les partis politiques d’extrême droite et la </a:t>
            </a:r>
            <a:r>
              <a:rPr lang="fr-FR" sz="2000" dirty="0" err="1" smtClean="0"/>
              <a:t>mixophobie</a:t>
            </a:r>
            <a:r>
              <a:rPr lang="fr-FR" sz="2000" dirty="0" smtClean="0"/>
              <a:t>, la xénophobie comme forme d’</a:t>
            </a:r>
            <a:r>
              <a:rPr lang="fr-FR" sz="2000" dirty="0" err="1" smtClean="0"/>
              <a:t>alterophobie</a:t>
            </a:r>
            <a:r>
              <a:rPr lang="fr-FR" sz="2000" dirty="0" smtClean="0"/>
              <a:t> : l’immigré, l’étranger, l’ennemi de l’intérieur…). </a:t>
            </a:r>
          </a:p>
          <a:p>
            <a:pPr algn="just"/>
            <a:endParaRPr lang="fr-FR" sz="1000" dirty="0" smtClean="0"/>
          </a:p>
          <a:p>
            <a:pPr algn="just"/>
            <a:r>
              <a:rPr lang="fr-FR" sz="2000" spc="-20" dirty="0" smtClean="0"/>
              <a:t>Elles ont pour particularité de créer leur propre objet d’existence et d’autosuffisance, ainsi de partager des intérêts communs de groupe mais aussi de défendre des intérêts propres.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648072"/>
          </a:xfrm>
        </p:spPr>
        <p:txBody>
          <a:bodyPr>
            <a:normAutofit/>
          </a:bodyPr>
          <a:lstStyle/>
          <a:p>
            <a:pPr algn="ctr"/>
            <a:r>
              <a:rPr lang="fr-FR" sz="3600" dirty="0" smtClean="0"/>
              <a:t>Définitions de l’idéologie</a:t>
            </a:r>
            <a:endParaRPr lang="fr-FR" sz="3600" dirty="0"/>
          </a:p>
        </p:txBody>
      </p:sp>
      <p:sp>
        <p:nvSpPr>
          <p:cNvPr id="3" name="Espace réservé du contenu 2"/>
          <p:cNvSpPr>
            <a:spLocks noGrp="1"/>
          </p:cNvSpPr>
          <p:nvPr>
            <p:ph idx="1"/>
          </p:nvPr>
        </p:nvSpPr>
        <p:spPr>
          <a:xfrm>
            <a:off x="457200" y="1268760"/>
            <a:ext cx="8229600" cy="5055840"/>
          </a:xfrm>
        </p:spPr>
        <p:txBody>
          <a:bodyPr>
            <a:normAutofit/>
          </a:bodyPr>
          <a:lstStyle/>
          <a:p>
            <a:pPr algn="just"/>
            <a:r>
              <a:rPr lang="fr-FR" sz="2000" dirty="0" smtClean="0"/>
              <a:t>Dans la dernière définition (</a:t>
            </a:r>
            <a:r>
              <a:rPr lang="fr-FR" sz="2000" dirty="0" err="1" smtClean="0"/>
              <a:t>déf</a:t>
            </a:r>
            <a:r>
              <a:rPr lang="fr-FR" sz="2000" dirty="0" smtClean="0"/>
              <a:t>. 3), </a:t>
            </a:r>
            <a:r>
              <a:rPr lang="fr-FR" sz="2000" i="1" dirty="0" smtClean="0"/>
              <a:t>l’idéologie est considérée dans un sens polémique</a:t>
            </a:r>
            <a:r>
              <a:rPr lang="fr-FR" sz="2000" dirty="0" smtClean="0"/>
              <a:t>, unilatéral. Elle est la source d’argumentations et de commentaires à son encontre : l’accusation d’idéologie. </a:t>
            </a:r>
          </a:p>
          <a:p>
            <a:pPr algn="just"/>
            <a:endParaRPr lang="fr-FR" sz="1100" dirty="0" smtClean="0"/>
          </a:p>
          <a:p>
            <a:pPr algn="just"/>
            <a:r>
              <a:rPr lang="fr-FR" sz="2000" dirty="0" smtClean="0"/>
              <a:t>En tant que point de vue, ID.3 reste aveugle à ceux qui ne la reconnaissent pas et la considèrent sous un regard extérieur, biaisée et inappropriée : par exemple prenons un discours de campagne de         N. Sarkozy, celui du 1</a:t>
            </a:r>
            <a:r>
              <a:rPr lang="fr-FR" sz="2000" baseline="30000" dirty="0" smtClean="0"/>
              <a:t>er</a:t>
            </a:r>
            <a:r>
              <a:rPr lang="fr-FR" sz="2000" dirty="0" smtClean="0"/>
              <a:t> février 2012 : « </a:t>
            </a:r>
            <a:r>
              <a:rPr lang="fr-FR" sz="2000" i="1" dirty="0" smtClean="0"/>
              <a:t>Ce n'est pas une affaire, là encore, d'idéologie, c'est une affaire de bon sens</a:t>
            </a:r>
            <a:r>
              <a:rPr lang="fr-FR" sz="2000" dirty="0" smtClean="0"/>
              <a:t> » critiquant le programme socialiste de créer 60 000 postes de fonctionnaires (</a:t>
            </a:r>
            <a:r>
              <a:rPr lang="fr-FR" sz="2000" i="1" dirty="0" smtClean="0"/>
              <a:t>infra</a:t>
            </a:r>
            <a:r>
              <a:rPr lang="fr-FR" sz="2000" dirty="0" smtClean="0"/>
              <a:t>). </a:t>
            </a:r>
          </a:p>
          <a:p>
            <a:pPr algn="just"/>
            <a:endParaRPr lang="fr-FR" sz="1100" dirty="0" smtClean="0"/>
          </a:p>
          <a:p>
            <a:pPr algn="just"/>
            <a:r>
              <a:rPr lang="fr-FR" sz="2000" dirty="0" smtClean="0"/>
              <a:t>Les idéologies ont la capacité de produire des représentations qui, en tant que telles, peuvent devenir des objets sociaux des réalités idéologiques. Leur effet est symbolique qui atteste leur diffusion sociale (</a:t>
            </a:r>
            <a:r>
              <a:rPr lang="fr-FR" sz="2000" dirty="0" err="1" smtClean="0"/>
              <a:t>Fossaert</a:t>
            </a:r>
            <a:r>
              <a:rPr lang="fr-FR" sz="2000" dirty="0" smtClean="0"/>
              <a:t> 1983 : 501). En cela, elles peuvent jouer et user symboliquement de la disponibilité cognitive des individus. </a:t>
            </a:r>
          </a:p>
          <a:p>
            <a:endParaRPr lang="fr-FR"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404664"/>
            <a:ext cx="8229600" cy="648072"/>
          </a:xfrm>
        </p:spPr>
        <p:txBody>
          <a:bodyPr>
            <a:normAutofit/>
          </a:bodyPr>
          <a:lstStyle/>
          <a:p>
            <a:pPr algn="ctr"/>
            <a:r>
              <a:rPr lang="fr-FR" sz="3600" dirty="0" smtClean="0"/>
              <a:t>Idéologie - </a:t>
            </a:r>
            <a:r>
              <a:rPr lang="fr-FR" sz="3600" dirty="0" err="1" smtClean="0"/>
              <a:t>déf</a:t>
            </a:r>
            <a:r>
              <a:rPr lang="fr-FR" sz="3600" dirty="0" smtClean="0"/>
              <a:t>. 3 exemplifié</a:t>
            </a:r>
            <a:endParaRPr lang="fr-FR" sz="3600" dirty="0"/>
          </a:p>
        </p:txBody>
      </p:sp>
      <p:sp>
        <p:nvSpPr>
          <p:cNvPr id="3" name="Espace réservé du contenu 2"/>
          <p:cNvSpPr>
            <a:spLocks noGrp="1"/>
          </p:cNvSpPr>
          <p:nvPr>
            <p:ph idx="1"/>
          </p:nvPr>
        </p:nvSpPr>
        <p:spPr>
          <a:xfrm>
            <a:off x="457200" y="1196752"/>
            <a:ext cx="8229600" cy="5328592"/>
          </a:xfrm>
        </p:spPr>
        <p:txBody>
          <a:bodyPr>
            <a:noAutofit/>
          </a:bodyPr>
          <a:lstStyle/>
          <a:p>
            <a:pPr algn="just"/>
            <a:r>
              <a:rPr lang="fr-FR" sz="2000" dirty="0" smtClean="0"/>
              <a:t>Nous pouvons prendre globalement l’exemple des discours et des déclarations de campagnes de 2007 et 2012 de N. Sarkozy. </a:t>
            </a:r>
          </a:p>
          <a:p>
            <a:pPr algn="just"/>
            <a:r>
              <a:rPr lang="fr-FR" sz="2000" dirty="0" smtClean="0"/>
              <a:t>Pour la campagne 2007 on note : « </a:t>
            </a:r>
            <a:r>
              <a:rPr lang="fr-FR" sz="2000" i="1" dirty="0" smtClean="0"/>
              <a:t>Cela n'a rien à voir avec de l'idéologie</a:t>
            </a:r>
            <a:r>
              <a:rPr lang="fr-FR" sz="2000" dirty="0" smtClean="0"/>
              <a:t> » à propos des heures supplémentaires rémunérées et détaxées (le 2 oct. 2006), « </a:t>
            </a:r>
            <a:r>
              <a:rPr lang="fr-FR" sz="2000" i="1" dirty="0" smtClean="0"/>
              <a:t>L'école n'a pas besoin qu'on lui assène des idéologies</a:t>
            </a:r>
            <a:r>
              <a:rPr lang="fr-FR" sz="2000" dirty="0" smtClean="0"/>
              <a:t> » (1</a:t>
            </a:r>
            <a:r>
              <a:rPr lang="fr-FR" sz="2000" baseline="30000" dirty="0" smtClean="0"/>
              <a:t>er</a:t>
            </a:r>
            <a:r>
              <a:rPr lang="fr-FR" sz="2000" dirty="0" smtClean="0"/>
              <a:t> déc. 2006), « </a:t>
            </a:r>
            <a:r>
              <a:rPr lang="fr-FR" sz="2000" i="1" dirty="0" smtClean="0"/>
              <a:t>L'écologie a trop souffert des idéologies </a:t>
            </a:r>
            <a:r>
              <a:rPr lang="fr-FR" sz="2000" dirty="0" smtClean="0"/>
              <a:t>» (22 février 2007, devant la Fédération nationale des chasseurs), « […] </a:t>
            </a:r>
            <a:r>
              <a:rPr lang="fr-FR" sz="2000" i="1" dirty="0" smtClean="0"/>
              <a:t>le développement durable est au </a:t>
            </a:r>
            <a:r>
              <a:rPr lang="fr-FR" sz="2000" i="1" dirty="0" err="1" smtClean="0"/>
              <a:t>coeur</a:t>
            </a:r>
            <a:r>
              <a:rPr lang="fr-FR" sz="2000" i="1" dirty="0" smtClean="0"/>
              <a:t> du débat politique. […] l'enjeu de la mobilité est déterminant et il faut bien se garder de le laisser aux idéologies</a:t>
            </a:r>
            <a:r>
              <a:rPr lang="fr-FR" sz="2000" dirty="0" smtClean="0"/>
              <a:t> » (le 7 déc. 2006), « </a:t>
            </a:r>
            <a:r>
              <a:rPr lang="fr-FR" sz="2000" i="1" dirty="0" smtClean="0"/>
              <a:t>J'ai voulu aussi que la politique cesse de chercher dans l'idéologie les réponses toutes faites aux questions que lui posent les Français</a:t>
            </a:r>
            <a:r>
              <a:rPr lang="fr-FR" sz="2000" dirty="0" smtClean="0"/>
              <a:t> » (11 février 2007). « </a:t>
            </a:r>
            <a:r>
              <a:rPr lang="fr-FR" sz="2000" i="1" dirty="0" smtClean="0"/>
              <a:t>Etre de droite c'est refuser de parler au nom d'une France contre une autre. C'est refuser la lutte des classes. C'est refuser de chercher dans l'idéologie la réponse à toutes les questions, la solution à tous les problèmes </a:t>
            </a:r>
            <a:r>
              <a:rPr lang="fr-FR" sz="2000" dirty="0" smtClean="0"/>
              <a:t>» (14 janv. 2007), et de manière contradictoire : « </a:t>
            </a:r>
            <a:r>
              <a:rPr lang="fr-FR" sz="2000" i="1" dirty="0" smtClean="0"/>
              <a:t>Partout l'idéologie de 68 a imposé le relativisme intellectuel et moral</a:t>
            </a:r>
            <a:r>
              <a:rPr lang="fr-FR" sz="2000" dirty="0" smtClean="0"/>
              <a:t> » (13 avril 2007). </a:t>
            </a:r>
            <a:endParaRPr lang="fr-FR"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648072"/>
          </a:xfrm>
        </p:spPr>
        <p:txBody>
          <a:bodyPr>
            <a:normAutofit/>
          </a:bodyPr>
          <a:lstStyle/>
          <a:p>
            <a:pPr algn="ctr"/>
            <a:r>
              <a:rPr lang="fr-FR" sz="3600" dirty="0" smtClean="0"/>
              <a:t>Idéologie - </a:t>
            </a:r>
            <a:r>
              <a:rPr lang="fr-FR" sz="3600" dirty="0" err="1" smtClean="0"/>
              <a:t>déf</a:t>
            </a:r>
            <a:r>
              <a:rPr lang="fr-FR" sz="3600" dirty="0" smtClean="0"/>
              <a:t>. 3 exemplifié</a:t>
            </a:r>
            <a:endParaRPr lang="fr-FR" sz="3600" dirty="0"/>
          </a:p>
        </p:txBody>
      </p:sp>
      <p:sp>
        <p:nvSpPr>
          <p:cNvPr id="3" name="Espace réservé du contenu 2"/>
          <p:cNvSpPr>
            <a:spLocks noGrp="1"/>
          </p:cNvSpPr>
          <p:nvPr>
            <p:ph idx="1"/>
          </p:nvPr>
        </p:nvSpPr>
        <p:spPr>
          <a:xfrm>
            <a:off x="457200" y="1124744"/>
            <a:ext cx="8229600" cy="5472608"/>
          </a:xfrm>
        </p:spPr>
        <p:txBody>
          <a:bodyPr>
            <a:noAutofit/>
          </a:bodyPr>
          <a:lstStyle/>
          <a:p>
            <a:pPr algn="just"/>
            <a:r>
              <a:rPr lang="fr-FR" sz="2000" spc="-30" dirty="0" smtClean="0"/>
              <a:t>Pour la campagne 2012, on trouve : « </a:t>
            </a:r>
            <a:r>
              <a:rPr lang="fr-FR" sz="2000" i="1" spc="-30" dirty="0" smtClean="0"/>
              <a:t>Ce n'est pas une affaire, là encore, d'idéologie, c'est une affaire de bon sens</a:t>
            </a:r>
            <a:r>
              <a:rPr lang="fr-FR" sz="2000" spc="-30" dirty="0" smtClean="0"/>
              <a:t> », critique du programme socialiste de créer 60 000 postes de fonctionnaires (1</a:t>
            </a:r>
            <a:r>
              <a:rPr lang="fr-FR" sz="2000" spc="-30" baseline="30000" dirty="0" smtClean="0"/>
              <a:t>er</a:t>
            </a:r>
            <a:r>
              <a:rPr lang="fr-FR" sz="2000" spc="-30" dirty="0" smtClean="0"/>
              <a:t> fév. 2012), « </a:t>
            </a:r>
            <a:r>
              <a:rPr lang="fr-FR" sz="2000" i="1" spc="-30" dirty="0" smtClean="0"/>
              <a:t>ce n'est pas une question d'idéologie, c'est une question de réflexion</a:t>
            </a:r>
            <a:r>
              <a:rPr lang="fr-FR" sz="2000" spc="-30" dirty="0" smtClean="0"/>
              <a:t> » à propos de l’autonomie des universités (19 janv. 2012), « </a:t>
            </a:r>
            <a:r>
              <a:rPr lang="fr-FR" sz="2000" i="1" spc="-30" dirty="0" smtClean="0"/>
              <a:t>Laissez les partis ! Votre rôle n’est pas de défendre une idéologie </a:t>
            </a:r>
            <a:r>
              <a:rPr lang="fr-FR" sz="2000" spc="-30" dirty="0" smtClean="0"/>
              <a:t>» à propos d’unité nationale (1er mai 2012), et de manière ambivalente : « </a:t>
            </a:r>
            <a:r>
              <a:rPr lang="fr-FR" sz="2000" i="1" spc="-30" dirty="0" smtClean="0"/>
              <a:t>Toute personne qui se rendra à l’étranger pour y suivre des stages d’endoctrinement à des idéologies conduisant au terrorisme sera punie pénalement</a:t>
            </a:r>
            <a:r>
              <a:rPr lang="fr-FR" sz="2000" spc="-30" dirty="0" smtClean="0"/>
              <a:t> » (24 mars 2012). </a:t>
            </a:r>
          </a:p>
          <a:p>
            <a:pPr algn="just"/>
            <a:r>
              <a:rPr lang="fr-FR" sz="2000" dirty="0" smtClean="0"/>
              <a:t>Dans </a:t>
            </a:r>
            <a:r>
              <a:rPr lang="fr-FR" sz="2000" i="1" dirty="0" smtClean="0"/>
              <a:t>Le Figaro</a:t>
            </a:r>
            <a:r>
              <a:rPr lang="fr-FR" sz="2000" dirty="0" smtClean="0"/>
              <a:t> du 17 avril 2007, N. Sarkozy déclarait : </a:t>
            </a:r>
            <a:r>
              <a:rPr lang="fr-FR" sz="2000" i="1" dirty="0" smtClean="0"/>
              <a:t>« Je ne mène pas un combat politique, mais un combat idéologique. Au fond, j'ai fait mienne l'analyse de Gramsci : le pouvoir se gagne par les idées. C'est la première fois qu'un homme de droite assume cette bataille-là. Depuis 2002, j'ai donc engagé un combat pour la maîtrise du débat d'idées</a:t>
            </a:r>
            <a:r>
              <a:rPr lang="fr-FR" sz="2000" dirty="0" smtClean="0"/>
              <a:t>. » </a:t>
            </a:r>
          </a:p>
          <a:p>
            <a:pPr algn="just"/>
            <a:r>
              <a:rPr lang="fr-FR" sz="2000" dirty="0" smtClean="0"/>
              <a:t>N. Sarkozy ici dessine des frontières entre ce qui est ou n’est pas idéologique, faisant la loi du discours sur le monde. Définition d’un ordre des choses propre à être la norme politico-discursive. </a:t>
            </a:r>
          </a:p>
          <a:p>
            <a:pPr algn="just"/>
            <a:endParaRPr lang="fr-FR"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648072"/>
          </a:xfrm>
        </p:spPr>
        <p:txBody>
          <a:bodyPr>
            <a:normAutofit/>
          </a:bodyPr>
          <a:lstStyle/>
          <a:p>
            <a:pPr algn="ctr"/>
            <a:r>
              <a:rPr lang="fr-FR" sz="3600" dirty="0" smtClean="0"/>
              <a:t>ADF /CDA</a:t>
            </a:r>
            <a:endParaRPr lang="fr-FR" sz="3600" dirty="0"/>
          </a:p>
        </p:txBody>
      </p:sp>
      <p:sp>
        <p:nvSpPr>
          <p:cNvPr id="3" name="Espace réservé du contenu 2"/>
          <p:cNvSpPr>
            <a:spLocks noGrp="1"/>
          </p:cNvSpPr>
          <p:nvPr>
            <p:ph idx="1"/>
          </p:nvPr>
        </p:nvSpPr>
        <p:spPr>
          <a:xfrm>
            <a:off x="457200" y="1196752"/>
            <a:ext cx="8229600" cy="5328592"/>
          </a:xfrm>
        </p:spPr>
        <p:txBody>
          <a:bodyPr>
            <a:noAutofit/>
          </a:bodyPr>
          <a:lstStyle/>
          <a:p>
            <a:pPr algn="just"/>
            <a:r>
              <a:rPr lang="fr-FR" sz="2000" dirty="0" smtClean="0"/>
              <a:t>La définition zéro (</a:t>
            </a:r>
            <a:r>
              <a:rPr lang="fr-FR" sz="2000" dirty="0" err="1" smtClean="0"/>
              <a:t>déf</a:t>
            </a:r>
            <a:r>
              <a:rPr lang="fr-FR" sz="2000" dirty="0" smtClean="0"/>
              <a:t>. 0) est effective dans le champ de l</a:t>
            </a:r>
            <a:r>
              <a:rPr lang="fr-FR" sz="2000" i="1" dirty="0" smtClean="0"/>
              <a:t>’Analyse de discours à la française</a:t>
            </a:r>
            <a:r>
              <a:rPr lang="fr-FR" sz="2000" dirty="0" smtClean="0"/>
              <a:t> (</a:t>
            </a:r>
            <a:r>
              <a:rPr lang="fr-FR" sz="2000" i="1" dirty="0" smtClean="0"/>
              <a:t>ADF</a:t>
            </a:r>
            <a:r>
              <a:rPr lang="fr-FR" sz="2000" dirty="0" smtClean="0"/>
              <a:t>) et pour ce qu’elle développa de théorie de la méconnaissance, c’est-à-dire de non maîtrise du sens de la place du sujet parlant. L’</a:t>
            </a:r>
            <a:r>
              <a:rPr lang="fr-FR" sz="2000" i="1" dirty="0" smtClean="0"/>
              <a:t>ADF</a:t>
            </a:r>
            <a:r>
              <a:rPr lang="fr-FR" sz="2000" dirty="0" smtClean="0"/>
              <a:t> a été fortement inspirée par les théories lacaniennes (cf. Althusser, </a:t>
            </a:r>
            <a:r>
              <a:rPr lang="fr-FR" sz="2000" dirty="0" err="1" smtClean="0"/>
              <a:t>Pêcheux</a:t>
            </a:r>
            <a:r>
              <a:rPr lang="fr-FR" sz="2000" dirty="0" smtClean="0"/>
              <a:t>, </a:t>
            </a:r>
            <a:r>
              <a:rPr lang="fr-FR" sz="2000" dirty="0" err="1" smtClean="0"/>
              <a:t>Maldidier</a:t>
            </a:r>
            <a:r>
              <a:rPr lang="fr-FR" sz="2000" dirty="0" smtClean="0"/>
              <a:t>, </a:t>
            </a:r>
            <a:r>
              <a:rPr lang="fr-FR" sz="2000" dirty="0" err="1" smtClean="0"/>
              <a:t>Authier</a:t>
            </a:r>
            <a:r>
              <a:rPr lang="fr-FR" sz="2000" dirty="0" smtClean="0"/>
              <a:t>-</a:t>
            </a:r>
            <a:r>
              <a:rPr lang="fr-FR" sz="2000" dirty="0" err="1" smtClean="0"/>
              <a:t>Revuz</a:t>
            </a:r>
            <a:r>
              <a:rPr lang="fr-FR" sz="2000" dirty="0" smtClean="0"/>
              <a:t>).</a:t>
            </a:r>
          </a:p>
          <a:p>
            <a:pPr algn="just"/>
            <a:endParaRPr lang="fr-FR" sz="1100" dirty="0" smtClean="0"/>
          </a:p>
          <a:p>
            <a:pPr algn="just"/>
            <a:r>
              <a:rPr lang="fr-FR" sz="2000" dirty="0" smtClean="0"/>
              <a:t>La définition une (</a:t>
            </a:r>
            <a:r>
              <a:rPr lang="fr-FR" sz="2000" dirty="0" err="1" smtClean="0"/>
              <a:t>déf</a:t>
            </a:r>
            <a:r>
              <a:rPr lang="fr-FR" sz="2000" dirty="0" smtClean="0"/>
              <a:t>. 1) est investie par le courant de la </a:t>
            </a:r>
            <a:r>
              <a:rPr lang="fr-FR" sz="2000" i="1" dirty="0" err="1" smtClean="0"/>
              <a:t>Critical</a:t>
            </a:r>
            <a:r>
              <a:rPr lang="fr-FR" sz="2000" i="1" dirty="0" smtClean="0"/>
              <a:t> </a:t>
            </a:r>
            <a:r>
              <a:rPr lang="fr-FR" sz="2000" i="1" dirty="0" err="1" smtClean="0"/>
              <a:t>discourse</a:t>
            </a:r>
            <a:r>
              <a:rPr lang="fr-FR" sz="2000" i="1" dirty="0" smtClean="0"/>
              <a:t> </a:t>
            </a:r>
            <a:r>
              <a:rPr lang="fr-FR" sz="2000" i="1" dirty="0" err="1" smtClean="0"/>
              <a:t>analysis</a:t>
            </a:r>
            <a:r>
              <a:rPr lang="fr-FR" sz="2000" i="1" dirty="0" smtClean="0"/>
              <a:t> (CDA</a:t>
            </a:r>
            <a:r>
              <a:rPr lang="fr-FR" sz="2000" dirty="0" smtClean="0"/>
              <a:t>). La </a:t>
            </a:r>
            <a:r>
              <a:rPr lang="fr-FR" sz="2000" i="1" dirty="0" smtClean="0"/>
              <a:t>CDA</a:t>
            </a:r>
            <a:r>
              <a:rPr lang="fr-FR" sz="2000" dirty="0" smtClean="0"/>
              <a:t> porte sur des considérations de sens social commun propre au monde culturel existant ; considérations définies dans les limites et conditions de l’organisation sociopolitique. (cf. </a:t>
            </a:r>
            <a:r>
              <a:rPr lang="fr-FR" sz="2000" dirty="0" err="1" smtClean="0"/>
              <a:t>Fairclough</a:t>
            </a:r>
            <a:r>
              <a:rPr lang="fr-FR" sz="2000" dirty="0" smtClean="0"/>
              <a:t>, Van </a:t>
            </a:r>
            <a:r>
              <a:rPr lang="fr-FR" sz="2000" dirty="0" err="1" smtClean="0"/>
              <a:t>Dijk</a:t>
            </a:r>
            <a:r>
              <a:rPr lang="fr-FR" sz="2000" dirty="0" smtClean="0"/>
              <a:t>, </a:t>
            </a:r>
            <a:r>
              <a:rPr lang="fr-FR" sz="2000" dirty="0" err="1" smtClean="0"/>
              <a:t>Wodak</a:t>
            </a:r>
            <a:r>
              <a:rPr lang="fr-FR" sz="2000" dirty="0" smtClean="0"/>
              <a:t>, Richardson).</a:t>
            </a:r>
          </a:p>
          <a:p>
            <a:pPr algn="just"/>
            <a:endParaRPr lang="fr-FR" sz="1100" dirty="0" smtClean="0"/>
          </a:p>
          <a:p>
            <a:pPr algn="just"/>
            <a:r>
              <a:rPr lang="fr-FR" sz="2000" dirty="0" smtClean="0"/>
              <a:t>La </a:t>
            </a:r>
            <a:r>
              <a:rPr lang="fr-FR" sz="2000" i="1" dirty="0" smtClean="0"/>
              <a:t>CDA</a:t>
            </a:r>
            <a:r>
              <a:rPr lang="fr-FR" sz="2000" dirty="0" smtClean="0"/>
              <a:t> est née en réaction à la pragmatique des années 1970-1980, notamment par rapport à la théorie des actes de langage de J.-L. Austin et à la sociolinguistique de W. </a:t>
            </a:r>
            <a:r>
              <a:rPr lang="fr-FR" sz="2000" dirty="0" err="1" smtClean="0"/>
              <a:t>Labov</a:t>
            </a:r>
            <a:r>
              <a:rPr lang="fr-FR" sz="2000" dirty="0" smtClean="0"/>
              <a:t>. Ce fut aussi le cas en France où les travaux de M. </a:t>
            </a:r>
            <a:r>
              <a:rPr lang="fr-FR" sz="2000" dirty="0" err="1" smtClean="0"/>
              <a:t>Pêcheux</a:t>
            </a:r>
            <a:r>
              <a:rPr lang="fr-FR" sz="2000" dirty="0" smtClean="0"/>
              <a:t>, mais aussi ceux de J. </a:t>
            </a:r>
            <a:r>
              <a:rPr lang="fr-FR" sz="2000" dirty="0" err="1" smtClean="0"/>
              <a:t>Authier</a:t>
            </a:r>
            <a:r>
              <a:rPr lang="fr-FR" sz="2000" dirty="0" smtClean="0"/>
              <a:t>-</a:t>
            </a:r>
            <a:r>
              <a:rPr lang="fr-FR" sz="2000" dirty="0" err="1" smtClean="0"/>
              <a:t>Revuz</a:t>
            </a:r>
            <a:r>
              <a:rPr lang="fr-FR" sz="2000" dirty="0" smtClean="0"/>
              <a:t>, sont venus critiquer la pragmatique d’O. Ducrot.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648072"/>
          </a:xfrm>
        </p:spPr>
        <p:txBody>
          <a:bodyPr>
            <a:normAutofit/>
          </a:bodyPr>
          <a:lstStyle/>
          <a:p>
            <a:pPr algn="ctr"/>
            <a:r>
              <a:rPr lang="fr-FR" sz="3600" dirty="0" smtClean="0"/>
              <a:t>ADF /CDA</a:t>
            </a:r>
            <a:endParaRPr lang="fr-FR" sz="3600" dirty="0"/>
          </a:p>
        </p:txBody>
      </p:sp>
      <p:sp>
        <p:nvSpPr>
          <p:cNvPr id="3" name="Espace réservé du contenu 2"/>
          <p:cNvSpPr>
            <a:spLocks noGrp="1"/>
          </p:cNvSpPr>
          <p:nvPr>
            <p:ph idx="1"/>
          </p:nvPr>
        </p:nvSpPr>
        <p:spPr>
          <a:xfrm>
            <a:off x="467544" y="1052736"/>
            <a:ext cx="8229600" cy="5400600"/>
          </a:xfrm>
        </p:spPr>
        <p:txBody>
          <a:bodyPr>
            <a:noAutofit/>
          </a:bodyPr>
          <a:lstStyle/>
          <a:p>
            <a:pPr algn="just"/>
            <a:r>
              <a:rPr lang="fr-FR" sz="2000" dirty="0" smtClean="0"/>
              <a:t>Le concept d</a:t>
            </a:r>
            <a:r>
              <a:rPr lang="fr-FR" sz="2000" i="1" dirty="0" smtClean="0"/>
              <a:t>’</a:t>
            </a:r>
            <a:r>
              <a:rPr lang="fr-FR" sz="2000" i="1" dirty="0" err="1" smtClean="0"/>
              <a:t>ideology</a:t>
            </a:r>
            <a:r>
              <a:rPr lang="fr-FR" sz="2000" dirty="0" smtClean="0"/>
              <a:t> est à l’articulation des problématiques de </a:t>
            </a:r>
            <a:r>
              <a:rPr lang="fr-FR" sz="2000" i="1" dirty="0" smtClean="0"/>
              <a:t>la doxa</a:t>
            </a:r>
            <a:r>
              <a:rPr lang="fr-FR" sz="2000" dirty="0" smtClean="0"/>
              <a:t> comme représentations (nécessairement) partageables et partagées et de l’</a:t>
            </a:r>
            <a:r>
              <a:rPr lang="fr-FR" sz="2000" i="1" dirty="0" smtClean="0"/>
              <a:t>idéologie</a:t>
            </a:r>
            <a:r>
              <a:rPr lang="fr-FR" sz="2000" dirty="0" smtClean="0"/>
              <a:t> dans sa portée imaginaire (le programme de l’ADF). </a:t>
            </a:r>
          </a:p>
          <a:p>
            <a:pPr algn="just"/>
            <a:endParaRPr lang="fr-FR" sz="1100" dirty="0" smtClean="0"/>
          </a:p>
          <a:p>
            <a:pPr algn="just"/>
            <a:r>
              <a:rPr lang="fr-FR" sz="2000" spc="-30" dirty="0" smtClean="0"/>
              <a:t>N. </a:t>
            </a:r>
            <a:r>
              <a:rPr lang="fr-FR" sz="2000" spc="-30" dirty="0" err="1" smtClean="0"/>
              <a:t>Fairclough</a:t>
            </a:r>
            <a:r>
              <a:rPr lang="fr-FR" sz="2000" spc="-30" dirty="0" smtClean="0"/>
              <a:t> dans le sens qu’il donne à </a:t>
            </a:r>
            <a:r>
              <a:rPr lang="fr-FR" sz="2000" i="1" spc="-30" dirty="0" err="1" smtClean="0"/>
              <a:t>ideology</a:t>
            </a:r>
            <a:r>
              <a:rPr lang="fr-FR" sz="2000" i="1" spc="-30" dirty="0" smtClean="0"/>
              <a:t> </a:t>
            </a:r>
            <a:r>
              <a:rPr lang="fr-FR" sz="2000" spc="-30" dirty="0" smtClean="0"/>
              <a:t>s’est inspiré de l’ADF (Althusser, </a:t>
            </a:r>
            <a:r>
              <a:rPr lang="fr-FR" sz="2000" spc="-30" dirty="0" err="1" smtClean="0"/>
              <a:t>Pêcheux</a:t>
            </a:r>
            <a:r>
              <a:rPr lang="fr-FR" sz="2000" spc="-30" dirty="0" smtClean="0"/>
              <a:t>), mais aussi de Bourdieu, ainsi que des écrits politiques de Gramsci, et des théories de Foucault. </a:t>
            </a:r>
          </a:p>
          <a:p>
            <a:pPr algn="just"/>
            <a:endParaRPr lang="fr-FR" sz="1100" dirty="0" smtClean="0"/>
          </a:p>
          <a:p>
            <a:pPr algn="just"/>
            <a:r>
              <a:rPr lang="fr-FR" sz="2000" dirty="0" smtClean="0"/>
              <a:t>Sa conception est celle des pouvoirs culturels, des rapports de dominance, des dispositifs qui produisent et reproduisent les sujets en sujets idéologiques. Il considère que l’idéologie en tant que système de représentation et d’interprétation fixe et préfigure la réalité.</a:t>
            </a:r>
          </a:p>
          <a:p>
            <a:pPr algn="just"/>
            <a:endParaRPr lang="fr-FR" sz="1100" dirty="0" smtClean="0"/>
          </a:p>
          <a:p>
            <a:pPr algn="just"/>
            <a:r>
              <a:rPr lang="fr-FR" sz="2000" dirty="0" smtClean="0"/>
              <a:t>Le lien entre </a:t>
            </a:r>
            <a:r>
              <a:rPr lang="fr-FR" sz="2000" dirty="0" err="1" smtClean="0"/>
              <a:t>déf</a:t>
            </a:r>
            <a:r>
              <a:rPr lang="fr-FR" sz="2000" dirty="0" smtClean="0"/>
              <a:t>. 0 et </a:t>
            </a:r>
            <a:r>
              <a:rPr lang="fr-FR" sz="2000" dirty="0" err="1" smtClean="0"/>
              <a:t>déf</a:t>
            </a:r>
            <a:r>
              <a:rPr lang="fr-FR" sz="2000" dirty="0" smtClean="0"/>
              <a:t>. 1 existe en tant que le rapport à l’impensé est commun et constitutif des discours. L’Autre dans la théorie psychanalytique se réalise dans un rapport du sujet au monde, dans un  monde socioculturel interpersonnel partagé et situé : perspective éco-égo-logique (Morin 1991).</a:t>
            </a:r>
          </a:p>
          <a:p>
            <a:pPr algn="just"/>
            <a:endParaRPr lang="fr-FR"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648072"/>
          </a:xfrm>
        </p:spPr>
        <p:txBody>
          <a:bodyPr>
            <a:normAutofit/>
          </a:bodyPr>
          <a:lstStyle/>
          <a:p>
            <a:pPr algn="ctr"/>
            <a:r>
              <a:rPr lang="fr-FR" sz="3600" dirty="0" smtClean="0"/>
              <a:t>L’implicite : aspects généraux</a:t>
            </a:r>
            <a:endParaRPr lang="fr-FR" sz="3600" dirty="0"/>
          </a:p>
        </p:txBody>
      </p:sp>
      <p:sp>
        <p:nvSpPr>
          <p:cNvPr id="3" name="Espace réservé du contenu 2"/>
          <p:cNvSpPr>
            <a:spLocks noGrp="1"/>
          </p:cNvSpPr>
          <p:nvPr>
            <p:ph idx="1"/>
          </p:nvPr>
        </p:nvSpPr>
        <p:spPr>
          <a:xfrm>
            <a:off x="457200" y="1124744"/>
            <a:ext cx="8229600" cy="5199856"/>
          </a:xfrm>
        </p:spPr>
        <p:txBody>
          <a:bodyPr>
            <a:normAutofit/>
          </a:bodyPr>
          <a:lstStyle/>
          <a:p>
            <a:pPr algn="just"/>
            <a:r>
              <a:rPr lang="fr-FR" sz="2000" dirty="0" smtClean="0"/>
              <a:t>Selon </a:t>
            </a:r>
            <a:r>
              <a:rPr lang="fr-FR" sz="2000" dirty="0" err="1" smtClean="0"/>
              <a:t>Kerbrat</a:t>
            </a:r>
            <a:r>
              <a:rPr lang="fr-FR" sz="2000" dirty="0" smtClean="0"/>
              <a:t>-</a:t>
            </a:r>
            <a:r>
              <a:rPr lang="fr-FR" sz="2000" dirty="0" err="1" smtClean="0"/>
              <a:t>Orecchioni</a:t>
            </a:r>
            <a:r>
              <a:rPr lang="fr-FR" sz="2000" dirty="0" smtClean="0"/>
              <a:t> (1986) : « les contenus implicites (présupposés et sous-entendus) ont en commun la propriété de ne pas constituer en principe le véritable objet du dire » (1986 : 21) ; contenus marqués et non marqués. Cf. </a:t>
            </a:r>
            <a:r>
              <a:rPr lang="fr-FR" sz="2000" dirty="0" err="1" smtClean="0"/>
              <a:t>implicatures</a:t>
            </a:r>
            <a:r>
              <a:rPr lang="fr-FR" sz="2000" dirty="0" smtClean="0"/>
              <a:t> (Searle, </a:t>
            </a:r>
            <a:r>
              <a:rPr lang="fr-FR" sz="2000" dirty="0" err="1" smtClean="0"/>
              <a:t>Grice</a:t>
            </a:r>
            <a:r>
              <a:rPr lang="fr-FR" sz="2000" dirty="0" smtClean="0"/>
              <a:t>), Ducrot : l’implicite « permet le dit sans le dire » (1984), crée des effets d’évidence : du </a:t>
            </a:r>
            <a:r>
              <a:rPr lang="fr-FR" sz="2000" i="1" dirty="0" smtClean="0"/>
              <a:t>ça va de soi, </a:t>
            </a:r>
            <a:r>
              <a:rPr lang="fr-FR" sz="2000" dirty="0" smtClean="0"/>
              <a:t>de la doxa.</a:t>
            </a:r>
          </a:p>
          <a:p>
            <a:pPr algn="just"/>
            <a:endParaRPr lang="fr-FR" sz="1000" dirty="0" smtClean="0"/>
          </a:p>
          <a:p>
            <a:pPr algn="just"/>
            <a:r>
              <a:rPr lang="fr-FR" sz="2000" dirty="0" smtClean="0"/>
              <a:t>Lecture pragmatique de l’implicite : l’implicite est liée à l’interprétation, à la subjectivité ; effet de subjectivation. L’implicite c’est « l’autrement dit réalisé par un intermédiaire langagier plus complexe que le discours direct » (Jaubert 1990 : 195). </a:t>
            </a:r>
          </a:p>
          <a:p>
            <a:pPr algn="just"/>
            <a:endParaRPr lang="fr-FR" sz="1000" dirty="0" smtClean="0"/>
          </a:p>
          <a:p>
            <a:pPr algn="just"/>
            <a:r>
              <a:rPr lang="fr-FR" sz="2000" dirty="0" smtClean="0"/>
              <a:t>Lecture sociopolitique de l’implicite : il y a dissimulation et/ou manipulation du dit par le dire en tant que l’implicite n’est pas « le véritable objet du dire », qu’il s’agit d’ « autrement dit » ; effets et enjeux socioculturels. Sujet défait de sa subjectivité, de son intentionnalité ; compréhension et intercompréhension à ajuster.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0648"/>
            <a:ext cx="8229600" cy="720080"/>
          </a:xfrm>
        </p:spPr>
        <p:txBody>
          <a:bodyPr>
            <a:normAutofit/>
          </a:bodyPr>
          <a:lstStyle/>
          <a:p>
            <a:pPr algn="ctr"/>
            <a:r>
              <a:rPr lang="fr-FR" sz="3600" dirty="0" smtClean="0"/>
              <a:t>Implicite et cognition sociale</a:t>
            </a:r>
            <a:endParaRPr lang="fr-FR" sz="3600" dirty="0"/>
          </a:p>
        </p:txBody>
      </p:sp>
      <p:sp>
        <p:nvSpPr>
          <p:cNvPr id="3" name="Espace réservé du contenu 2"/>
          <p:cNvSpPr>
            <a:spLocks noGrp="1"/>
          </p:cNvSpPr>
          <p:nvPr>
            <p:ph idx="1"/>
          </p:nvPr>
        </p:nvSpPr>
        <p:spPr>
          <a:xfrm>
            <a:off x="457200" y="1052736"/>
            <a:ext cx="8229600" cy="5256584"/>
          </a:xfrm>
        </p:spPr>
        <p:txBody>
          <a:bodyPr>
            <a:noAutofit/>
          </a:bodyPr>
          <a:lstStyle/>
          <a:p>
            <a:pPr algn="just"/>
            <a:r>
              <a:rPr lang="fr-FR" sz="2000" dirty="0" smtClean="0"/>
              <a:t>La </a:t>
            </a:r>
            <a:r>
              <a:rPr lang="fr-FR" sz="2000" i="1" dirty="0" smtClean="0"/>
              <a:t>méconnaissance</a:t>
            </a:r>
            <a:r>
              <a:rPr lang="fr-FR" sz="2000" dirty="0" smtClean="0"/>
              <a:t> constitue les sujets </a:t>
            </a:r>
            <a:r>
              <a:rPr lang="fr-FR" sz="2000" dirty="0" err="1" smtClean="0"/>
              <a:t>sociopolitiquement</a:t>
            </a:r>
            <a:r>
              <a:rPr lang="fr-FR" sz="2000" dirty="0" smtClean="0"/>
              <a:t> dans l’oubli nécessaire de leur constitution cognitive socialisée et socialisante. Primauté des valeurs sociales sur le psychisme individuel (Ecole de Francfort : Fromm, Habermas, </a:t>
            </a:r>
            <a:r>
              <a:rPr lang="fr-FR" sz="2000" dirty="0" err="1" smtClean="0"/>
              <a:t>Honneth</a:t>
            </a:r>
            <a:r>
              <a:rPr lang="fr-FR" sz="2000" dirty="0" smtClean="0"/>
              <a:t>).</a:t>
            </a:r>
          </a:p>
          <a:p>
            <a:pPr algn="just"/>
            <a:endParaRPr lang="fr-FR" sz="1000" dirty="0" smtClean="0"/>
          </a:p>
          <a:p>
            <a:pPr algn="just"/>
            <a:r>
              <a:rPr lang="fr-FR" sz="2000" dirty="0" smtClean="0"/>
              <a:t>Elle</a:t>
            </a:r>
            <a:r>
              <a:rPr lang="fr-FR" sz="2000" i="1" dirty="0" smtClean="0"/>
              <a:t> </a:t>
            </a:r>
            <a:r>
              <a:rPr lang="fr-FR" sz="2000" dirty="0" smtClean="0"/>
              <a:t>pose une connaissance acquise, un présupposé de savoir à partir duquel on glose (</a:t>
            </a:r>
            <a:r>
              <a:rPr lang="fr-FR" sz="2000" dirty="0" err="1" smtClean="0"/>
              <a:t>Honneth</a:t>
            </a:r>
            <a:r>
              <a:rPr lang="fr-FR" sz="2000" dirty="0" smtClean="0"/>
              <a:t> 2008 : « la reconnaissance précède la connaissance »).</a:t>
            </a:r>
          </a:p>
          <a:p>
            <a:pPr algn="just"/>
            <a:endParaRPr lang="fr-FR" sz="1000" dirty="0" smtClean="0"/>
          </a:p>
          <a:p>
            <a:pPr algn="just"/>
            <a:r>
              <a:rPr lang="fr-FR" sz="2000" dirty="0" smtClean="0"/>
              <a:t>Conflit des réalités psychique et </a:t>
            </a:r>
            <a:r>
              <a:rPr lang="fr-FR" sz="2000" smtClean="0"/>
              <a:t>sociale ; interactions </a:t>
            </a:r>
            <a:r>
              <a:rPr lang="fr-FR" sz="2000" dirty="0" smtClean="0"/>
              <a:t>entre réalités (individuelles) socialisées et pratiques (sociales) individualisées</a:t>
            </a:r>
          </a:p>
          <a:p>
            <a:pPr algn="just">
              <a:buNone/>
            </a:pPr>
            <a:endParaRPr lang="fr-FR" sz="1000" dirty="0" smtClean="0"/>
          </a:p>
          <a:p>
            <a:pPr algn="just"/>
            <a:r>
              <a:rPr lang="fr-FR" sz="2000" spc="-10" dirty="0" smtClean="0"/>
              <a:t>Le discours devient le lieu de réalisation de l’entre relation sociale. Il présuppose le lien aux autres (discours, sens, individus, représentations) dans les fondations de son autodétermination et de son autoréalisation. C’est branché sur ses autres que le discours se produit et se « déborde » sémantiquement, politiquement, cognitivement. </a:t>
            </a:r>
          </a:p>
          <a:p>
            <a:endParaRPr lang="fr-FR"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648072"/>
          </a:xfrm>
        </p:spPr>
        <p:txBody>
          <a:bodyPr>
            <a:normAutofit/>
          </a:bodyPr>
          <a:lstStyle/>
          <a:p>
            <a:pPr algn="ctr"/>
            <a:r>
              <a:rPr lang="fr-FR" sz="3600" dirty="0" smtClean="0"/>
              <a:t>Implicite et cognition sociale</a:t>
            </a:r>
            <a:endParaRPr lang="fr-FR" sz="3600" dirty="0"/>
          </a:p>
        </p:txBody>
      </p:sp>
      <p:sp>
        <p:nvSpPr>
          <p:cNvPr id="3" name="Espace réservé du contenu 2"/>
          <p:cNvSpPr>
            <a:spLocks noGrp="1"/>
          </p:cNvSpPr>
          <p:nvPr>
            <p:ph idx="1"/>
          </p:nvPr>
        </p:nvSpPr>
        <p:spPr>
          <a:xfrm>
            <a:off x="457200" y="1196752"/>
            <a:ext cx="8229600" cy="5472608"/>
          </a:xfrm>
        </p:spPr>
        <p:txBody>
          <a:bodyPr>
            <a:noAutofit/>
          </a:bodyPr>
          <a:lstStyle/>
          <a:p>
            <a:pPr algn="just"/>
            <a:r>
              <a:rPr lang="fr-FR" sz="2000" dirty="0" smtClean="0"/>
              <a:t>L’implicite est constitutif des pratiques socioculturelles de penser, d’agir et de dire. L’implicite en tant qu’interprétant culturel                 (cf. </a:t>
            </a:r>
            <a:r>
              <a:rPr lang="fr-FR" sz="2000" i="1" dirty="0" smtClean="0"/>
              <a:t>infra</a:t>
            </a:r>
            <a:r>
              <a:rPr lang="fr-FR" sz="2000" dirty="0" smtClean="0"/>
              <a:t> idéologisation). </a:t>
            </a:r>
          </a:p>
          <a:p>
            <a:pPr algn="just">
              <a:buNone/>
            </a:pPr>
            <a:endParaRPr lang="fr-FR" sz="1000" dirty="0" smtClean="0"/>
          </a:p>
          <a:p>
            <a:pPr algn="just"/>
            <a:r>
              <a:rPr lang="fr-FR" sz="2000" spc="-10" dirty="0" smtClean="0"/>
              <a:t>Rôle de l’allusion : l’allusion participe de l’implicite culturel, des savoirs acquis intégrés. Rappel : selon </a:t>
            </a:r>
            <a:r>
              <a:rPr lang="fr-FR" sz="2000" spc="-10" dirty="0" err="1" smtClean="0"/>
              <a:t>Authier</a:t>
            </a:r>
            <a:r>
              <a:rPr lang="fr-FR" sz="2000" spc="-10" dirty="0" smtClean="0"/>
              <a:t>-</a:t>
            </a:r>
            <a:r>
              <a:rPr lang="fr-FR" sz="2000" spc="-10" dirty="0" err="1" smtClean="0"/>
              <a:t>Revuz</a:t>
            </a:r>
            <a:r>
              <a:rPr lang="fr-FR" sz="2000" spc="-10" dirty="0" smtClean="0"/>
              <a:t>, l’allusion est une manifestation de l’</a:t>
            </a:r>
            <a:r>
              <a:rPr lang="fr-FR" sz="2000" spc="-10" dirty="0" err="1" smtClean="0"/>
              <a:t>interdiscours</a:t>
            </a:r>
            <a:r>
              <a:rPr lang="fr-FR" sz="2000" spc="-10" dirty="0" smtClean="0"/>
              <a:t>.</a:t>
            </a:r>
          </a:p>
          <a:p>
            <a:pPr algn="just"/>
            <a:endParaRPr lang="fr-FR" sz="1000" dirty="0" smtClean="0"/>
          </a:p>
          <a:p>
            <a:pPr algn="just"/>
            <a:r>
              <a:rPr lang="fr-FR" sz="2000" dirty="0" smtClean="0"/>
              <a:t>L’implicite, c’est l’autre (discours, mot/chose, sens…) interprété ; un préconçu qui permet des ajustements/(in)adéquations de connaissances socialement admises et discursivement disponibles      (cf. </a:t>
            </a:r>
            <a:r>
              <a:rPr lang="fr-FR" sz="2000" i="1" dirty="0" smtClean="0"/>
              <a:t>infra</a:t>
            </a:r>
            <a:r>
              <a:rPr lang="fr-FR" sz="2000" dirty="0" smtClean="0"/>
              <a:t> hétérogénéités énonciatives et cognitives).    </a:t>
            </a:r>
          </a:p>
          <a:p>
            <a:pPr algn="just"/>
            <a:endParaRPr lang="fr-FR" sz="1000" dirty="0" smtClean="0"/>
          </a:p>
          <a:p>
            <a:pPr algn="just"/>
            <a:r>
              <a:rPr lang="fr-FR" sz="2000" dirty="0" smtClean="0"/>
              <a:t>La connaissance que les sujets ont de leur état d’être social est intégré à leur pratique de discours. Perpétuation d’un ordre socioculturel des choses entre variations personnelles et visées culturelles (rapport entre idéologisation et idéologie, entre su et insu, entre discontinu et continu, entre prédiction et prédictibilité).</a:t>
            </a:r>
          </a:p>
          <a:p>
            <a:pPr algn="just"/>
            <a:endParaRPr lang="fr-FR" sz="2000" dirty="0" smtClean="0"/>
          </a:p>
          <a:p>
            <a:endParaRPr lang="fr-FR"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0648"/>
            <a:ext cx="8229600" cy="720080"/>
          </a:xfrm>
        </p:spPr>
        <p:txBody>
          <a:bodyPr>
            <a:noAutofit/>
          </a:bodyPr>
          <a:lstStyle/>
          <a:p>
            <a:pPr algn="ctr"/>
            <a:r>
              <a:rPr lang="fr-FR" sz="3600" dirty="0" smtClean="0">
                <a:cs typeface="Times New Roman" pitchFamily="18" charset="0"/>
              </a:rPr>
              <a:t>Hétérogénéités énonciatives</a:t>
            </a:r>
            <a:endParaRPr lang="fr-FR" sz="3600" dirty="0">
              <a:cs typeface="Times New Roman" pitchFamily="18" charset="0"/>
            </a:endParaRPr>
          </a:p>
        </p:txBody>
      </p:sp>
      <p:sp>
        <p:nvSpPr>
          <p:cNvPr id="3" name="Espace réservé du contenu 2"/>
          <p:cNvSpPr>
            <a:spLocks noGrp="1"/>
          </p:cNvSpPr>
          <p:nvPr>
            <p:ph idx="1"/>
          </p:nvPr>
        </p:nvSpPr>
        <p:spPr>
          <a:xfrm>
            <a:off x="457200" y="1124744"/>
            <a:ext cx="8229600" cy="5472608"/>
          </a:xfrm>
        </p:spPr>
        <p:txBody>
          <a:bodyPr>
            <a:normAutofit/>
          </a:bodyPr>
          <a:lstStyle/>
          <a:p>
            <a:pPr algn="just"/>
            <a:r>
              <a:rPr lang="fr-FR" sz="2000" dirty="0" smtClean="0">
                <a:cs typeface="Times New Roman" pitchFamily="18" charset="0"/>
              </a:rPr>
              <a:t>Modèle d’</a:t>
            </a:r>
            <a:r>
              <a:rPr lang="fr-FR" sz="2000" dirty="0" err="1" smtClean="0">
                <a:cs typeface="Times New Roman" pitchFamily="18" charset="0"/>
              </a:rPr>
              <a:t>Authier</a:t>
            </a:r>
            <a:r>
              <a:rPr lang="fr-FR" sz="2000" dirty="0" smtClean="0">
                <a:cs typeface="Times New Roman" pitchFamily="18" charset="0"/>
              </a:rPr>
              <a:t>-</a:t>
            </a:r>
            <a:r>
              <a:rPr lang="fr-FR" sz="2000" dirty="0" err="1" smtClean="0">
                <a:cs typeface="Times New Roman" pitchFamily="18" charset="0"/>
              </a:rPr>
              <a:t>Revuz</a:t>
            </a:r>
            <a:r>
              <a:rPr lang="fr-FR" sz="2000" dirty="0" smtClean="0">
                <a:cs typeface="Times New Roman" pitchFamily="18" charset="0"/>
              </a:rPr>
              <a:t> : rapport hétérogénéité constitutive (HC)/ hétérogénéité montrée (HM)</a:t>
            </a:r>
          </a:p>
          <a:p>
            <a:pPr algn="just"/>
            <a:endParaRPr lang="fr-FR" sz="1100" dirty="0" smtClean="0">
              <a:cs typeface="Times New Roman" pitchFamily="18" charset="0"/>
            </a:endParaRPr>
          </a:p>
          <a:p>
            <a:pPr algn="just"/>
            <a:r>
              <a:rPr lang="fr-FR" sz="2000" dirty="0" smtClean="0">
                <a:cs typeface="Times New Roman" pitchFamily="18" charset="0"/>
              </a:rPr>
              <a:t>Mouvement entre une hétérogénéité constitutive (HC), inconsciente et inaccessible mais qui vient former le sens des discours et une hétérogénéité montrée (HM) où le sujet, par cette illusion d’être à l’origine du sens, délimite son dire et où il est possible d’analyser les mécanismes énonciatifs dans la matérialité discursive, le sens en discours.</a:t>
            </a:r>
          </a:p>
          <a:p>
            <a:pPr algn="just"/>
            <a:endParaRPr lang="fr-FR" sz="1100" dirty="0" smtClean="0">
              <a:cs typeface="Times New Roman" pitchFamily="18" charset="0"/>
            </a:endParaRPr>
          </a:p>
          <a:p>
            <a:pPr algn="just"/>
            <a:r>
              <a:rPr lang="fr-FR" sz="2000" dirty="0" smtClean="0">
                <a:cs typeface="Times New Roman" pitchFamily="18" charset="0"/>
              </a:rPr>
              <a:t>Dans ce modèle, les formes de discours rapporté (DR) font partie d’un plus grand ensemble qui sont les représentations de discours autre (RDA) dans lequel on trouve le discours direct (DD), le discours indirect (DI), le discours direct libre (DDL), le discours indirect libre (DIL), les modalisations autonymiques (MA) </a:t>
            </a:r>
            <a:r>
              <a:rPr lang="fr-FR" sz="2000" dirty="0" err="1" smtClean="0">
                <a:cs typeface="Times New Roman" pitchFamily="18" charset="0"/>
              </a:rPr>
              <a:t>interdiscursives</a:t>
            </a:r>
            <a:r>
              <a:rPr lang="fr-FR" sz="2000" dirty="0" smtClean="0">
                <a:cs typeface="Times New Roman" pitchFamily="18" charset="0"/>
              </a:rPr>
              <a:t> (</a:t>
            </a:r>
            <a:r>
              <a:rPr lang="fr-FR" sz="2000" dirty="0" err="1" smtClean="0">
                <a:cs typeface="Times New Roman" pitchFamily="18" charset="0"/>
              </a:rPr>
              <a:t>Authier</a:t>
            </a:r>
            <a:r>
              <a:rPr lang="fr-FR" sz="2000" dirty="0" smtClean="0">
                <a:cs typeface="Times New Roman" pitchFamily="18" charset="0"/>
              </a:rPr>
              <a:t>-</a:t>
            </a:r>
            <a:r>
              <a:rPr lang="fr-FR" sz="2000" dirty="0" err="1" smtClean="0">
                <a:cs typeface="Times New Roman" pitchFamily="18" charset="0"/>
              </a:rPr>
              <a:t>Revuz</a:t>
            </a:r>
            <a:r>
              <a:rPr lang="fr-FR" sz="2000" dirty="0" smtClean="0">
                <a:cs typeface="Times New Roman" pitchFamily="18" charset="0"/>
              </a:rPr>
              <a:t> 1995, 2004) et les modalisations autonymiques (MA) </a:t>
            </a:r>
            <a:r>
              <a:rPr lang="fr-FR" sz="2000" dirty="0" err="1" smtClean="0">
                <a:cs typeface="Times New Roman" pitchFamily="18" charset="0"/>
              </a:rPr>
              <a:t>interdiscursives</a:t>
            </a:r>
            <a:r>
              <a:rPr lang="fr-FR" sz="2000" dirty="0" smtClean="0">
                <a:cs typeface="Times New Roman" pitchFamily="18" charset="0"/>
              </a:rPr>
              <a:t> allusives (</a:t>
            </a:r>
            <a:r>
              <a:rPr lang="fr-FR" sz="2000" dirty="0" err="1" smtClean="0">
                <a:cs typeface="Times New Roman" pitchFamily="18" charset="0"/>
              </a:rPr>
              <a:t>Authier</a:t>
            </a:r>
            <a:r>
              <a:rPr lang="fr-FR" sz="2000" dirty="0" smtClean="0">
                <a:cs typeface="Times New Roman" pitchFamily="18" charset="0"/>
              </a:rPr>
              <a:t>-</a:t>
            </a:r>
            <a:r>
              <a:rPr lang="fr-FR" sz="2000" dirty="0" err="1" smtClean="0">
                <a:cs typeface="Times New Roman" pitchFamily="18" charset="0"/>
              </a:rPr>
              <a:t>Revuz</a:t>
            </a:r>
            <a:r>
              <a:rPr lang="fr-FR" sz="2000" dirty="0" smtClean="0">
                <a:cs typeface="Times New Roman" pitchFamily="18" charset="0"/>
              </a:rPr>
              <a:t> 2000).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720080"/>
          </a:xfrm>
        </p:spPr>
        <p:txBody>
          <a:bodyPr>
            <a:normAutofit/>
          </a:bodyPr>
          <a:lstStyle/>
          <a:p>
            <a:pPr algn="ctr"/>
            <a:r>
              <a:rPr lang="fr-FR" sz="3600" dirty="0" smtClean="0"/>
              <a:t>Etapes/Plan</a:t>
            </a:r>
            <a:endParaRPr lang="fr-FR" sz="3600" dirty="0"/>
          </a:p>
        </p:txBody>
      </p:sp>
      <p:sp>
        <p:nvSpPr>
          <p:cNvPr id="3" name="Espace réservé du contenu 2"/>
          <p:cNvSpPr>
            <a:spLocks noGrp="1"/>
          </p:cNvSpPr>
          <p:nvPr>
            <p:ph idx="1"/>
          </p:nvPr>
        </p:nvSpPr>
        <p:spPr>
          <a:xfrm>
            <a:off x="611560" y="1556792"/>
            <a:ext cx="8075240" cy="4767808"/>
          </a:xfrm>
        </p:spPr>
        <p:txBody>
          <a:bodyPr>
            <a:normAutofit/>
          </a:bodyPr>
          <a:lstStyle/>
          <a:p>
            <a:pPr algn="just"/>
            <a:r>
              <a:rPr lang="fr-FR" sz="2000" b="1" dirty="0" smtClean="0"/>
              <a:t>La cognition politique : aspects généraux </a:t>
            </a:r>
            <a:r>
              <a:rPr lang="fr-FR" sz="2000" dirty="0" smtClean="0"/>
              <a:t>(la philosophie des dispositifs, une pensée instituée)</a:t>
            </a:r>
          </a:p>
          <a:p>
            <a:pPr algn="just"/>
            <a:endParaRPr lang="fr-FR" sz="1000" dirty="0" smtClean="0"/>
          </a:p>
          <a:p>
            <a:pPr algn="just"/>
            <a:r>
              <a:rPr lang="fr-FR" sz="2000" b="1" dirty="0" smtClean="0"/>
              <a:t>Régime de pensée et régime de discours </a:t>
            </a:r>
            <a:r>
              <a:rPr lang="fr-FR" sz="2000" dirty="0" smtClean="0"/>
              <a:t>(définitions de l’idéologie)</a:t>
            </a:r>
          </a:p>
          <a:p>
            <a:pPr algn="just"/>
            <a:endParaRPr lang="fr-FR" sz="1000" dirty="0" smtClean="0"/>
          </a:p>
          <a:p>
            <a:pPr algn="just"/>
            <a:r>
              <a:rPr lang="fr-FR" sz="2000" b="1" dirty="0" smtClean="0"/>
              <a:t>Modèles de l’Analyse du discours </a:t>
            </a:r>
            <a:r>
              <a:rPr lang="fr-FR" sz="2000" dirty="0" smtClean="0"/>
              <a:t>(comparaison ADF/CDA)</a:t>
            </a:r>
          </a:p>
          <a:p>
            <a:pPr algn="just"/>
            <a:endParaRPr lang="fr-FR" sz="1000" dirty="0" smtClean="0"/>
          </a:p>
          <a:p>
            <a:pPr algn="just"/>
            <a:r>
              <a:rPr lang="fr-FR" sz="2000" b="1" dirty="0" smtClean="0"/>
              <a:t>L’implicite</a:t>
            </a:r>
            <a:r>
              <a:rPr lang="fr-FR" sz="2000" dirty="0" smtClean="0"/>
              <a:t> (aspects généraux, cognition sociale)</a:t>
            </a:r>
          </a:p>
          <a:p>
            <a:pPr algn="just"/>
            <a:endParaRPr lang="fr-FR" sz="1000" dirty="0" smtClean="0"/>
          </a:p>
          <a:p>
            <a:pPr algn="just"/>
            <a:r>
              <a:rPr lang="fr-FR" sz="2000" b="1" dirty="0" smtClean="0"/>
              <a:t>Outillages analytiques </a:t>
            </a:r>
            <a:r>
              <a:rPr lang="fr-FR" sz="2000" dirty="0" smtClean="0"/>
              <a:t>(hétérogénéités énonciatives et cognitives, circulation idéologique, su et insu)</a:t>
            </a:r>
          </a:p>
          <a:p>
            <a:pPr algn="just"/>
            <a:endParaRPr lang="fr-FR" sz="1000" dirty="0" smtClean="0"/>
          </a:p>
          <a:p>
            <a:pPr algn="just"/>
            <a:r>
              <a:rPr lang="fr-FR" sz="2000" b="1" dirty="0" smtClean="0"/>
              <a:t>Exemplification</a:t>
            </a:r>
            <a:r>
              <a:rPr lang="fr-FR" sz="2000" dirty="0" smtClean="0"/>
              <a:t> (l’implicite dans les discours  : radio, presse et politiques)</a:t>
            </a:r>
          </a:p>
          <a:p>
            <a:pPr algn="just"/>
            <a:endParaRPr lang="fr-FR" sz="2000" dirty="0" smtClean="0"/>
          </a:p>
          <a:p>
            <a:pPr algn="just">
              <a:buNone/>
            </a:pPr>
            <a:endParaRPr lang="fr-FR" sz="2000" dirty="0" smtClean="0"/>
          </a:p>
          <a:p>
            <a:pPr algn="just"/>
            <a:endParaRPr lang="fr-FR"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720080"/>
          </a:xfrm>
        </p:spPr>
        <p:txBody>
          <a:bodyPr>
            <a:normAutofit/>
          </a:bodyPr>
          <a:lstStyle/>
          <a:p>
            <a:pPr algn="ctr"/>
            <a:r>
              <a:rPr lang="fr-FR" sz="3600" dirty="0" smtClean="0"/>
              <a:t>Hétérogénéités énonciatives</a:t>
            </a:r>
            <a:endParaRPr lang="fr-FR" sz="3600" dirty="0"/>
          </a:p>
        </p:txBody>
      </p:sp>
      <p:sp>
        <p:nvSpPr>
          <p:cNvPr id="3" name="Espace réservé du contenu 2"/>
          <p:cNvSpPr>
            <a:spLocks noGrp="1"/>
          </p:cNvSpPr>
          <p:nvPr>
            <p:ph idx="1"/>
          </p:nvPr>
        </p:nvSpPr>
        <p:spPr>
          <a:xfrm>
            <a:off x="457200" y="1268760"/>
            <a:ext cx="8229600" cy="5055840"/>
          </a:xfrm>
        </p:spPr>
        <p:txBody>
          <a:bodyPr>
            <a:normAutofit/>
          </a:bodyPr>
          <a:lstStyle/>
          <a:p>
            <a:pPr algn="just"/>
            <a:r>
              <a:rPr lang="fr-FR" sz="2000" dirty="0" smtClean="0"/>
              <a:t>Nous trouvons aussi des modalisations autonymiques (MA) interprétatives (MAI) de la forme « X » dont des MA </a:t>
            </a:r>
            <a:r>
              <a:rPr lang="fr-FR" sz="2000" dirty="0" err="1" smtClean="0"/>
              <a:t>aglosiques</a:t>
            </a:r>
            <a:r>
              <a:rPr lang="fr-FR" sz="2000" dirty="0" smtClean="0"/>
              <a:t> (MAA) et des MA semi-allusives (MAS). </a:t>
            </a:r>
          </a:p>
          <a:p>
            <a:pPr algn="just"/>
            <a:endParaRPr lang="fr-FR" sz="1100" dirty="0" smtClean="0"/>
          </a:p>
          <a:p>
            <a:pPr algn="just"/>
            <a:r>
              <a:rPr lang="fr-FR" sz="2000" dirty="0" smtClean="0"/>
              <a:t>Les MA </a:t>
            </a:r>
            <a:r>
              <a:rPr lang="fr-FR" sz="2000" dirty="0" err="1" smtClean="0"/>
              <a:t>aglosiques</a:t>
            </a:r>
            <a:r>
              <a:rPr lang="fr-FR" sz="2000" dirty="0" smtClean="0"/>
              <a:t> (MAA) sont des MA interprétatives (MAI). Elles sont guillemétées, sans glose et peuvent </a:t>
            </a:r>
            <a:r>
              <a:rPr lang="fr-FR" sz="2000" dirty="0" err="1" smtClean="0"/>
              <a:t>interprétativement</a:t>
            </a:r>
            <a:r>
              <a:rPr lang="fr-FR" sz="2000" dirty="0" smtClean="0"/>
              <a:t> cumuler toutes les valeurs de non-coïncidence : les valeurs de l’écart dans la nomination, de l’équivoque, interlocutive et </a:t>
            </a:r>
            <a:r>
              <a:rPr lang="fr-FR" sz="2000" dirty="0" err="1" smtClean="0"/>
              <a:t>interdiscursive</a:t>
            </a:r>
            <a:r>
              <a:rPr lang="fr-FR" sz="2000" dirty="0" smtClean="0"/>
              <a:t> contre les MAS de la forme </a:t>
            </a:r>
            <a:r>
              <a:rPr lang="fr-FR" sz="2000" i="1" dirty="0" smtClean="0"/>
              <a:t>l dit que « X » </a:t>
            </a:r>
            <a:r>
              <a:rPr lang="fr-FR" sz="2000" dirty="0" smtClean="0"/>
              <a:t>uniquement </a:t>
            </a:r>
            <a:r>
              <a:rPr lang="fr-FR" sz="2000" dirty="0" err="1" smtClean="0"/>
              <a:t>interdiscursives</a:t>
            </a:r>
            <a:r>
              <a:rPr lang="fr-FR" sz="2000" dirty="0" smtClean="0"/>
              <a:t>. (Hailon 2011)</a:t>
            </a:r>
          </a:p>
          <a:p>
            <a:pPr algn="just"/>
            <a:endParaRPr lang="fr-FR" sz="1100" dirty="0" smtClean="0"/>
          </a:p>
          <a:p>
            <a:pPr algn="just"/>
            <a:r>
              <a:rPr lang="fr-FR" sz="2000" dirty="0" smtClean="0"/>
              <a:t>Les MA allusives sont des emprunts non balisées et non guillemétées. Elles sont interprétables en fonction de la culture de l’allocutaire. Les formes allusives, implicites sont mémorielles et relèvent de savoirs </a:t>
            </a:r>
            <a:r>
              <a:rPr lang="fr-FR" sz="2000" dirty="0" err="1" smtClean="0"/>
              <a:t>emmaganisés</a:t>
            </a:r>
            <a:r>
              <a:rPr lang="fr-FR" sz="2000" dirty="0" smtClean="0"/>
              <a:t>. (cf. « hétérogénéité suggérée » </a:t>
            </a:r>
            <a:r>
              <a:rPr lang="fr-FR" sz="2000" dirty="0" err="1" smtClean="0"/>
              <a:t>Moirand</a:t>
            </a:r>
            <a:r>
              <a:rPr lang="fr-FR" sz="2000" dirty="0" smtClean="0"/>
              <a:t>, « </a:t>
            </a:r>
            <a:r>
              <a:rPr lang="fr-FR" sz="2000" dirty="0" err="1" smtClean="0"/>
              <a:t>prédiscours</a:t>
            </a:r>
            <a:r>
              <a:rPr lang="fr-FR" sz="2000" dirty="0" smtClean="0"/>
              <a:t> » </a:t>
            </a:r>
            <a:r>
              <a:rPr lang="fr-FR" sz="2000" dirty="0" err="1" smtClean="0"/>
              <a:t>Paveau</a:t>
            </a:r>
            <a:r>
              <a:rPr lang="fr-FR" sz="2000" dirty="0" smtClean="0"/>
              <a:t>).</a:t>
            </a:r>
          </a:p>
          <a:p>
            <a:endParaRPr lang="fr-FR"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0648"/>
            <a:ext cx="8229600" cy="792088"/>
          </a:xfrm>
        </p:spPr>
        <p:txBody>
          <a:bodyPr>
            <a:normAutofit/>
          </a:bodyPr>
          <a:lstStyle/>
          <a:p>
            <a:pPr algn="ctr"/>
            <a:r>
              <a:rPr lang="fr-FR" sz="3600" dirty="0" smtClean="0"/>
              <a:t>Hétérogénéités cognitives</a:t>
            </a:r>
            <a:endParaRPr lang="fr-FR" sz="3600" dirty="0"/>
          </a:p>
        </p:txBody>
      </p:sp>
      <p:sp>
        <p:nvSpPr>
          <p:cNvPr id="3" name="Espace réservé du contenu 2"/>
          <p:cNvSpPr>
            <a:spLocks noGrp="1"/>
          </p:cNvSpPr>
          <p:nvPr>
            <p:ph idx="1"/>
          </p:nvPr>
        </p:nvSpPr>
        <p:spPr>
          <a:xfrm>
            <a:off x="467544" y="1313384"/>
            <a:ext cx="8229600" cy="5544616"/>
          </a:xfrm>
        </p:spPr>
        <p:txBody>
          <a:bodyPr>
            <a:normAutofit/>
          </a:bodyPr>
          <a:lstStyle/>
          <a:p>
            <a:pPr algn="just"/>
            <a:r>
              <a:rPr lang="fr-FR" sz="2000" dirty="0" smtClean="0"/>
              <a:t>Pour G. E. Sarfati (2011 : 146-148), l’hétérogénéité constitutive (HC) peut renvoyer au </a:t>
            </a:r>
            <a:r>
              <a:rPr lang="fr-FR" sz="2000" i="1" dirty="0" smtClean="0"/>
              <a:t>canon</a:t>
            </a:r>
            <a:r>
              <a:rPr lang="fr-FR" sz="2000" dirty="0" smtClean="0"/>
              <a:t> et à ses effets d’homogénéité. L’hétérogénéité montrée (HM) marquée (HMM) notamment les formes guillemétées renvoie à la</a:t>
            </a:r>
            <a:r>
              <a:rPr lang="fr-FR" sz="2000" i="1" dirty="0" smtClean="0"/>
              <a:t> vulgate</a:t>
            </a:r>
            <a:r>
              <a:rPr lang="fr-FR" sz="2000" dirty="0" smtClean="0"/>
              <a:t> et l’hétérogénéité montrée (HM) non marquée (</a:t>
            </a:r>
            <a:r>
              <a:rPr lang="fr-FR" sz="2000" dirty="0" err="1" smtClean="0"/>
              <a:t>HMm</a:t>
            </a:r>
            <a:r>
              <a:rPr lang="fr-FR" sz="2000" dirty="0" smtClean="0"/>
              <a:t>), selon nous allusive et </a:t>
            </a:r>
            <a:r>
              <a:rPr lang="fr-FR" sz="2000" dirty="0" err="1" smtClean="0"/>
              <a:t>interdiscursive</a:t>
            </a:r>
            <a:r>
              <a:rPr lang="fr-FR" sz="2000" dirty="0" smtClean="0"/>
              <a:t>, convoque la </a:t>
            </a:r>
            <a:r>
              <a:rPr lang="fr-FR" sz="2000" i="1" dirty="0" smtClean="0"/>
              <a:t>doxa</a:t>
            </a:r>
            <a:r>
              <a:rPr lang="fr-FR" sz="2000" dirty="0" smtClean="0"/>
              <a:t>. </a:t>
            </a:r>
          </a:p>
          <a:p>
            <a:pPr algn="just"/>
            <a:endParaRPr lang="fr-FR" sz="1000" dirty="0" smtClean="0"/>
          </a:p>
          <a:p>
            <a:pPr algn="just"/>
            <a:r>
              <a:rPr lang="fr-FR" sz="2000" dirty="0" smtClean="0"/>
              <a:t>Le </a:t>
            </a:r>
            <a:r>
              <a:rPr lang="fr-FR" sz="2000" i="1" dirty="0" smtClean="0"/>
              <a:t>canon</a:t>
            </a:r>
            <a:r>
              <a:rPr lang="fr-FR" sz="2000" dirty="0" smtClean="0"/>
              <a:t> est la ressource dogmatique des savoirs. Il est l’instanciation fondatrice d’une communauté de sens. Il est établi comme pouvoir homogénéisant de reconduction d’un régime institutionnel et culturel. L’identité des cultures se façonne sur l’ignorance de sa constitution : «  La méconnaissance est aussi la condition de la vie et de la reproduction des civilisations » (Legendre 2012 : 44). </a:t>
            </a:r>
          </a:p>
          <a:p>
            <a:pPr algn="just"/>
            <a:endParaRPr lang="fr-FR" sz="1000" dirty="0" smtClean="0"/>
          </a:p>
          <a:p>
            <a:pPr algn="just"/>
            <a:r>
              <a:rPr lang="fr-FR" sz="2000" dirty="0" smtClean="0"/>
              <a:t>Dans le cas de la </a:t>
            </a:r>
            <a:r>
              <a:rPr lang="fr-FR" sz="2000" i="1" dirty="0" smtClean="0"/>
              <a:t>vulgate</a:t>
            </a:r>
            <a:r>
              <a:rPr lang="fr-FR" sz="2000" dirty="0" smtClean="0"/>
              <a:t>, une mise en écho dogmatique se produit, c’est-à-dire une entreprise de banalisation et de diffusion d’un savoir canonique.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48680"/>
            <a:ext cx="8229600" cy="648072"/>
          </a:xfrm>
        </p:spPr>
        <p:txBody>
          <a:bodyPr>
            <a:normAutofit/>
          </a:bodyPr>
          <a:lstStyle/>
          <a:p>
            <a:pPr algn="ctr"/>
            <a:r>
              <a:rPr lang="fr-FR" sz="3600" dirty="0" smtClean="0"/>
              <a:t>Hétérogénéités cognitives</a:t>
            </a:r>
            <a:endParaRPr lang="fr-FR" sz="3600" dirty="0"/>
          </a:p>
        </p:txBody>
      </p:sp>
      <p:sp>
        <p:nvSpPr>
          <p:cNvPr id="3" name="Espace réservé du contenu 2"/>
          <p:cNvSpPr>
            <a:spLocks noGrp="1"/>
          </p:cNvSpPr>
          <p:nvPr>
            <p:ph idx="1"/>
          </p:nvPr>
        </p:nvSpPr>
        <p:spPr>
          <a:xfrm>
            <a:off x="457200" y="1484784"/>
            <a:ext cx="8229600" cy="4839816"/>
          </a:xfrm>
        </p:spPr>
        <p:txBody>
          <a:bodyPr>
            <a:normAutofit/>
          </a:bodyPr>
          <a:lstStyle/>
          <a:p>
            <a:pPr algn="just"/>
            <a:r>
              <a:rPr lang="fr-FR" sz="2000" dirty="0" smtClean="0"/>
              <a:t>La </a:t>
            </a:r>
            <a:r>
              <a:rPr lang="fr-FR" sz="2000" i="1" dirty="0" smtClean="0"/>
              <a:t>vulgate</a:t>
            </a:r>
            <a:r>
              <a:rPr lang="fr-FR" sz="2000" dirty="0" smtClean="0"/>
              <a:t> renvoie à des mécanismes de transmission du dispositif normatif de la communauté de sens considérée. Elle vise la compréhension du canon. Elle est un espace de reformulation et de possibles </a:t>
            </a:r>
            <a:r>
              <a:rPr lang="fr-FR" sz="2000" dirty="0" err="1" smtClean="0"/>
              <a:t>resémantisations</a:t>
            </a:r>
            <a:r>
              <a:rPr lang="fr-FR" sz="2000" dirty="0" smtClean="0"/>
              <a:t> et </a:t>
            </a:r>
            <a:r>
              <a:rPr lang="fr-FR" sz="2000" dirty="0" err="1" smtClean="0"/>
              <a:t>recatégorisations</a:t>
            </a:r>
            <a:r>
              <a:rPr lang="fr-FR" sz="2000" dirty="0" smtClean="0"/>
              <a:t> à visée canonique. </a:t>
            </a:r>
          </a:p>
          <a:p>
            <a:pPr algn="just"/>
            <a:endParaRPr lang="fr-FR" sz="1000" dirty="0" smtClean="0"/>
          </a:p>
          <a:p>
            <a:pPr algn="just"/>
            <a:r>
              <a:rPr lang="fr-FR" sz="2000" dirty="0" smtClean="0"/>
              <a:t>La</a:t>
            </a:r>
            <a:r>
              <a:rPr lang="fr-FR" sz="2000" i="1" dirty="0" smtClean="0"/>
              <a:t> doxa</a:t>
            </a:r>
            <a:r>
              <a:rPr lang="fr-FR" sz="2000" dirty="0" smtClean="0"/>
              <a:t> concerne la naturalisation et l’</a:t>
            </a:r>
            <a:r>
              <a:rPr lang="fr-FR" sz="2000" dirty="0" err="1" smtClean="0"/>
              <a:t>évidentialisation</a:t>
            </a:r>
            <a:r>
              <a:rPr lang="fr-FR" sz="2000" dirty="0" smtClean="0"/>
              <a:t> des savoirs dogmatiques. Elle est une agrégation d’une série de réappropriations de sorte que le savoir propre des membres d’une communauté de sens s’est banalisé, cristallisé par effacement de toute référence au canon et à la vulgate. </a:t>
            </a:r>
          </a:p>
          <a:p>
            <a:pPr algn="just"/>
            <a:endParaRPr lang="fr-FR" sz="1000" dirty="0" smtClean="0"/>
          </a:p>
          <a:p>
            <a:pPr algn="just"/>
            <a:r>
              <a:rPr lang="fr-FR" sz="2000" dirty="0" smtClean="0"/>
              <a:t>La doxa correspond à un haut niveau de stéréotypie. Aussi, les produits de l’idéologisation sont les évidences </a:t>
            </a:r>
            <a:r>
              <a:rPr lang="fr-FR" sz="2000" dirty="0" err="1" smtClean="0"/>
              <a:t>socio-culturelles</a:t>
            </a:r>
            <a:r>
              <a:rPr lang="fr-FR" sz="2000" dirty="0" smtClean="0"/>
              <a:t>. </a:t>
            </a:r>
          </a:p>
          <a:p>
            <a:pPr algn="just"/>
            <a:endParaRPr lang="fr-FR" sz="1000" dirty="0" smtClean="0"/>
          </a:p>
          <a:p>
            <a:endParaRPr lang="fr-FR"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648072"/>
          </a:xfrm>
        </p:spPr>
        <p:txBody>
          <a:bodyPr>
            <a:normAutofit/>
          </a:bodyPr>
          <a:lstStyle/>
          <a:p>
            <a:pPr algn="ctr"/>
            <a:r>
              <a:rPr lang="fr-FR" sz="3600" dirty="0" smtClean="0"/>
              <a:t>La circulation idéologique</a:t>
            </a:r>
            <a:endParaRPr lang="fr-FR" sz="3600" dirty="0"/>
          </a:p>
        </p:txBody>
      </p:sp>
      <p:sp>
        <p:nvSpPr>
          <p:cNvPr id="3" name="Espace réservé du contenu 2"/>
          <p:cNvSpPr>
            <a:spLocks noGrp="1"/>
          </p:cNvSpPr>
          <p:nvPr>
            <p:ph idx="1"/>
          </p:nvPr>
        </p:nvSpPr>
        <p:spPr>
          <a:xfrm>
            <a:off x="457200" y="1268760"/>
            <a:ext cx="8229600" cy="4968552"/>
          </a:xfrm>
        </p:spPr>
        <p:txBody>
          <a:bodyPr>
            <a:normAutofit/>
          </a:bodyPr>
          <a:lstStyle/>
          <a:p>
            <a:pPr algn="just"/>
            <a:r>
              <a:rPr lang="fr-FR" sz="2000" dirty="0" smtClean="0"/>
              <a:t>Articulation dynamique des rapports HC/HMM/</a:t>
            </a:r>
            <a:r>
              <a:rPr lang="fr-FR" sz="2000" dirty="0" err="1" smtClean="0"/>
              <a:t>HMm</a:t>
            </a:r>
            <a:r>
              <a:rPr lang="fr-FR" sz="2000" dirty="0" smtClean="0"/>
              <a:t> (canon/vulgate/doxa) à partir du concept de </a:t>
            </a:r>
            <a:r>
              <a:rPr lang="fr-FR" sz="2000" i="1" dirty="0" smtClean="0"/>
              <a:t>circulation idéologique, </a:t>
            </a:r>
            <a:r>
              <a:rPr lang="fr-FR" sz="2000" dirty="0" smtClean="0"/>
              <a:t>en s’appuyant sur les dimensions socioculturelles du sujet, sur les formes opacifiantes du dire (cf. </a:t>
            </a:r>
            <a:r>
              <a:rPr lang="fr-FR" sz="2000" i="1" dirty="0" smtClean="0"/>
              <a:t>supra,</a:t>
            </a:r>
            <a:r>
              <a:rPr lang="fr-FR" sz="2000" dirty="0" smtClean="0"/>
              <a:t> J. </a:t>
            </a:r>
            <a:r>
              <a:rPr lang="fr-FR" sz="2000" dirty="0" err="1" smtClean="0"/>
              <a:t>Authier</a:t>
            </a:r>
            <a:r>
              <a:rPr lang="fr-FR" sz="2000" dirty="0" smtClean="0"/>
              <a:t>-</a:t>
            </a:r>
            <a:r>
              <a:rPr lang="fr-FR" sz="2000" dirty="0" err="1" smtClean="0"/>
              <a:t>Revuz</a:t>
            </a:r>
            <a:r>
              <a:rPr lang="fr-FR" sz="2000" dirty="0" smtClean="0"/>
              <a:t>) et leurs effets de sens ; prenant en compte les idéologies en cours pour ce qu’elle impose de visions mondaines à dessein politico-culturel commun. </a:t>
            </a:r>
          </a:p>
          <a:p>
            <a:pPr algn="just"/>
            <a:endParaRPr lang="fr-FR" sz="1000" dirty="0" smtClean="0"/>
          </a:p>
          <a:p>
            <a:pPr algn="just"/>
            <a:r>
              <a:rPr lang="fr-FR" sz="2000" dirty="0" smtClean="0"/>
              <a:t>La circulation idéologique s’établit dans un rapport entre propriétés signifiantes et conditions de production du point de vue de l’émission énonciative et conditions de production et reconnaissance interprétative pour la réception.</a:t>
            </a:r>
          </a:p>
          <a:p>
            <a:pPr algn="just"/>
            <a:endParaRPr lang="fr-FR" sz="1000" dirty="0" smtClean="0"/>
          </a:p>
          <a:p>
            <a:pPr algn="just"/>
            <a:r>
              <a:rPr lang="fr-FR" sz="2000" dirty="0" smtClean="0"/>
              <a:t>Problématisation de </a:t>
            </a:r>
            <a:r>
              <a:rPr lang="fr-FR" sz="2000" i="1" dirty="0" smtClean="0"/>
              <a:t>la circulation idéologique </a:t>
            </a:r>
            <a:r>
              <a:rPr lang="fr-FR" sz="2000" dirty="0" smtClean="0"/>
              <a:t>et de sa réalisation socio-discursive à partir des marques et des indices de points de vue (autre) dans le discours. </a:t>
            </a:r>
          </a:p>
          <a:p>
            <a:pPr algn="just"/>
            <a:endParaRPr lang="fr-FR" sz="2000" dirty="0" smtClean="0"/>
          </a:p>
          <a:p>
            <a:pPr algn="just"/>
            <a:endParaRPr lang="fr-FR"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648072"/>
          </a:xfrm>
        </p:spPr>
        <p:txBody>
          <a:bodyPr>
            <a:normAutofit/>
          </a:bodyPr>
          <a:lstStyle/>
          <a:p>
            <a:pPr algn="ctr"/>
            <a:r>
              <a:rPr lang="fr-FR" sz="3600" dirty="0" smtClean="0"/>
              <a:t>La circulation idéologique</a:t>
            </a:r>
            <a:endParaRPr lang="fr-FR" sz="3600" dirty="0"/>
          </a:p>
        </p:txBody>
      </p:sp>
      <p:sp>
        <p:nvSpPr>
          <p:cNvPr id="3" name="Espace réservé du contenu 2"/>
          <p:cNvSpPr>
            <a:spLocks noGrp="1"/>
          </p:cNvSpPr>
          <p:nvPr>
            <p:ph idx="1"/>
          </p:nvPr>
        </p:nvSpPr>
        <p:spPr>
          <a:xfrm>
            <a:off x="457200" y="1412776"/>
            <a:ext cx="8229600" cy="4911824"/>
          </a:xfrm>
        </p:spPr>
        <p:txBody>
          <a:bodyPr>
            <a:noAutofit/>
          </a:bodyPr>
          <a:lstStyle/>
          <a:p>
            <a:pPr algn="just"/>
            <a:r>
              <a:rPr lang="fr-FR" sz="2000" dirty="0" smtClean="0"/>
              <a:t>Le discours peut être le cadre de la répétition de représentations et de points de vue mondains pouvant être eux-mêmes empruntés. </a:t>
            </a:r>
          </a:p>
          <a:p>
            <a:pPr algn="just"/>
            <a:endParaRPr lang="fr-FR" sz="1000" dirty="0" smtClean="0"/>
          </a:p>
          <a:p>
            <a:pPr algn="just"/>
            <a:r>
              <a:rPr lang="fr-FR" sz="2000" dirty="0" smtClean="0"/>
              <a:t>La circulation idéologique</a:t>
            </a:r>
            <a:r>
              <a:rPr lang="fr-FR" sz="2000" i="1" dirty="0" smtClean="0"/>
              <a:t> </a:t>
            </a:r>
            <a:r>
              <a:rPr lang="fr-FR" sz="2000" dirty="0" smtClean="0"/>
              <a:t>prend en compte les valeurs hétérogènes des discours. Elle permet d’observer les visions du monde argumentées en discours et les idéologies en présence. </a:t>
            </a:r>
          </a:p>
          <a:p>
            <a:pPr algn="just"/>
            <a:endParaRPr lang="fr-FR" sz="1000" dirty="0" smtClean="0"/>
          </a:p>
          <a:p>
            <a:pPr algn="just"/>
            <a:r>
              <a:rPr lang="fr-FR" sz="2000" dirty="0" smtClean="0"/>
              <a:t>Elle permet également de percevoir les allusions elles-mêmes idéologiques. </a:t>
            </a:r>
          </a:p>
          <a:p>
            <a:pPr algn="just"/>
            <a:endParaRPr lang="fr-FR" sz="1000" dirty="0" smtClean="0"/>
          </a:p>
          <a:p>
            <a:pPr algn="just"/>
            <a:r>
              <a:rPr lang="fr-FR" sz="2000" dirty="0" smtClean="0"/>
              <a:t>Des indices de non-coïncidence idéologique existent dans les discours lorsqu’une représentation autre fait travailler l’énonciation représentante, l’énonciation représentante « signifiée » et signifiante pouvant prendre sens dans sa relation à un discours générateur, identifiant.</a:t>
            </a:r>
          </a:p>
          <a:p>
            <a:endParaRPr lang="fr-FR"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720080"/>
          </a:xfrm>
        </p:spPr>
        <p:txBody>
          <a:bodyPr>
            <a:noAutofit/>
          </a:bodyPr>
          <a:lstStyle/>
          <a:p>
            <a:pPr algn="ctr"/>
            <a:r>
              <a:rPr lang="fr-FR" sz="3600" dirty="0" smtClean="0"/>
              <a:t/>
            </a:r>
            <a:br>
              <a:rPr lang="fr-FR" sz="3600" dirty="0" smtClean="0"/>
            </a:br>
            <a:r>
              <a:rPr lang="fr-FR" sz="3600" dirty="0" smtClean="0"/>
              <a:t>Le su et l’insu (idéologisation/idéologie)</a:t>
            </a:r>
            <a:endParaRPr lang="fr-FR" sz="3600" dirty="0"/>
          </a:p>
        </p:txBody>
      </p:sp>
      <p:sp>
        <p:nvSpPr>
          <p:cNvPr id="3" name="Espace réservé du contenu 2"/>
          <p:cNvSpPr>
            <a:spLocks noGrp="1"/>
          </p:cNvSpPr>
          <p:nvPr>
            <p:ph idx="1"/>
          </p:nvPr>
        </p:nvSpPr>
        <p:spPr>
          <a:xfrm>
            <a:off x="457200" y="1196752"/>
            <a:ext cx="8229600" cy="5661248"/>
          </a:xfrm>
        </p:spPr>
        <p:txBody>
          <a:bodyPr>
            <a:normAutofit/>
          </a:bodyPr>
          <a:lstStyle/>
          <a:p>
            <a:pPr algn="just"/>
            <a:r>
              <a:rPr lang="fr-FR" sz="2000" dirty="0" smtClean="0"/>
              <a:t>L’idéologie s’impose comme évidences </a:t>
            </a:r>
            <a:r>
              <a:rPr lang="fr-FR" sz="2000" dirty="0" err="1" smtClean="0"/>
              <a:t>fictionnalisées</a:t>
            </a:r>
            <a:r>
              <a:rPr lang="fr-FR" sz="2000" dirty="0" smtClean="0"/>
              <a:t>, constitutives de « l’être ensemble » : le su en tant que donné, énoncé de connaissance.</a:t>
            </a:r>
          </a:p>
          <a:p>
            <a:pPr algn="just"/>
            <a:endParaRPr lang="fr-FR" sz="1000" dirty="0" smtClean="0"/>
          </a:p>
          <a:p>
            <a:pPr algn="just"/>
            <a:r>
              <a:rPr lang="fr-FR" sz="2000" dirty="0" smtClean="0"/>
              <a:t>L’idéologisation renvoie à la pratique de ces évidences dans l’imaginaire en partage de la place des sujets. Les sujets par leur discours mettent en fonctionnement par un acte individuel d’utilisation l’idéologie produit de l’idéologisation : l’insu en tant que variation de connaissance suppose un donné (de connaissance).</a:t>
            </a:r>
          </a:p>
          <a:p>
            <a:pPr algn="just"/>
            <a:endParaRPr lang="fr-FR" sz="1000" dirty="0" smtClean="0"/>
          </a:p>
          <a:p>
            <a:pPr algn="just"/>
            <a:r>
              <a:rPr lang="fr-FR" sz="2000" dirty="0" smtClean="0"/>
              <a:t>L’idéologie est ce qui s’est déposé en chacun et à l’échelle d’une société des pratiques d’idéologisation. </a:t>
            </a:r>
          </a:p>
          <a:p>
            <a:pPr algn="just"/>
            <a:endParaRPr lang="fr-FR" sz="1000" dirty="0" smtClean="0"/>
          </a:p>
          <a:p>
            <a:pPr algn="just"/>
            <a:r>
              <a:rPr lang="fr-FR" sz="2000" dirty="0" smtClean="0"/>
              <a:t>L’idéologie c’est le dépôt culturel par les sujets des évidences </a:t>
            </a:r>
            <a:r>
              <a:rPr lang="fr-FR" sz="2000" dirty="0" err="1" smtClean="0"/>
              <a:t>fictionnalisées</a:t>
            </a:r>
            <a:r>
              <a:rPr lang="fr-FR" sz="2000" dirty="0" smtClean="0"/>
              <a:t>. Elle porte avec elle son imaginaire et ses réalités de pratiques </a:t>
            </a:r>
            <a:r>
              <a:rPr lang="fr-FR" sz="2000" dirty="0" err="1" smtClean="0"/>
              <a:t>autofondatrices</a:t>
            </a:r>
            <a:r>
              <a:rPr lang="fr-FR" sz="2000" dirty="0" smtClean="0"/>
              <a:t>, en continu et en discontinu. </a:t>
            </a:r>
          </a:p>
          <a:p>
            <a:pPr algn="just"/>
            <a:endParaRPr lang="fr-FR" sz="1000" dirty="0" smtClean="0"/>
          </a:p>
          <a:p>
            <a:pPr algn="just"/>
            <a:r>
              <a:rPr lang="fr-FR" sz="2000" dirty="0" smtClean="0"/>
              <a:t>Une réédition de la scène de la culture se déploie sur le terrain de représentations transhistoriques et </a:t>
            </a:r>
            <a:r>
              <a:rPr lang="fr-FR" sz="2000" dirty="0" err="1" smtClean="0"/>
              <a:t>transindividuelles</a:t>
            </a:r>
            <a:r>
              <a:rPr lang="fr-FR" sz="2000" dirty="0" smtClean="0"/>
              <a:t>. </a:t>
            </a:r>
          </a:p>
          <a:p>
            <a:pPr algn="just"/>
            <a:endParaRPr lang="fr-FR" sz="2000" dirty="0" smtClean="0"/>
          </a:p>
          <a:p>
            <a:endParaRPr lang="fr-FR" sz="2000" dirty="0" smtClean="0"/>
          </a:p>
          <a:p>
            <a:endParaRPr lang="fr-FR"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504056"/>
          </a:xfrm>
        </p:spPr>
        <p:txBody>
          <a:bodyPr>
            <a:noAutofit/>
          </a:bodyPr>
          <a:lstStyle/>
          <a:p>
            <a:pPr algn="ctr"/>
            <a:r>
              <a:rPr lang="fr-FR" sz="3600" dirty="0" smtClean="0"/>
              <a:t>L’implicite dans un discours radio</a:t>
            </a:r>
            <a:endParaRPr lang="fr-FR" sz="3600" dirty="0"/>
          </a:p>
        </p:txBody>
      </p:sp>
      <p:sp>
        <p:nvSpPr>
          <p:cNvPr id="3" name="Espace réservé du contenu 2"/>
          <p:cNvSpPr>
            <a:spLocks noGrp="1"/>
          </p:cNvSpPr>
          <p:nvPr>
            <p:ph idx="1"/>
          </p:nvPr>
        </p:nvSpPr>
        <p:spPr>
          <a:xfrm>
            <a:off x="457200" y="836712"/>
            <a:ext cx="8229600" cy="5760640"/>
          </a:xfrm>
        </p:spPr>
        <p:txBody>
          <a:bodyPr>
            <a:noAutofit/>
          </a:bodyPr>
          <a:lstStyle/>
          <a:p>
            <a:pPr algn="just">
              <a:spcBef>
                <a:spcPts val="0"/>
              </a:spcBef>
            </a:pPr>
            <a:r>
              <a:rPr lang="fr-FR" sz="2000" dirty="0" smtClean="0"/>
              <a:t>Discours radio : </a:t>
            </a:r>
            <a:r>
              <a:rPr lang="fr-FR" sz="2000" i="1" dirty="0" smtClean="0"/>
              <a:t>France Inter </a:t>
            </a:r>
            <a:r>
              <a:rPr lang="fr-FR" sz="2000" dirty="0" smtClean="0"/>
              <a:t>du samedi 2 août 2014 : « Le 28 septembre 2012, dans le quartier des Granges à Echirolles, souvenez-vous, près de Grenoble, deux jeunes de 21 ans, deux copains Kevin et Sofiane, avaient été lynchés par un groupe de jeunes, des jeunes qui pourraient être renvoyés devant les assises » (Maxime Debs, journal de 9h). </a:t>
            </a:r>
          </a:p>
          <a:p>
            <a:pPr algn="just">
              <a:spcBef>
                <a:spcPts val="0"/>
              </a:spcBef>
            </a:pPr>
            <a:r>
              <a:rPr lang="fr-FR" sz="2000" dirty="0" smtClean="0"/>
              <a:t>Catégorisation différenciée dans l’implicite culturel : les « jeunes de 21 ans (Kevin et Sofiane) » ne sont pas les « jeunes » renvoyés aux assises. Le sens est dans l’</a:t>
            </a:r>
            <a:r>
              <a:rPr lang="fr-FR" sz="2000" dirty="0" err="1" smtClean="0"/>
              <a:t>interdiscours</a:t>
            </a:r>
            <a:r>
              <a:rPr lang="fr-FR" sz="2000" dirty="0" smtClean="0"/>
              <a:t>, dans les manières de pensée culturellement établis.</a:t>
            </a:r>
          </a:p>
          <a:p>
            <a:pPr algn="just">
              <a:spcBef>
                <a:spcPts val="0"/>
              </a:spcBef>
            </a:pPr>
            <a:r>
              <a:rPr lang="fr-FR" sz="2000" dirty="0" smtClean="0"/>
              <a:t>L’implicite culturel renvoie à une manière de pensée socialement reconductible ; ici un implicite ethnicisant, stigmatisant : comprendre jeunes pour délinquants, possiblement des quartiers, issus de l’immigration, musulmans… (Hailon 2011).</a:t>
            </a:r>
          </a:p>
          <a:p>
            <a:pPr algn="just">
              <a:spcBef>
                <a:spcPts val="0"/>
              </a:spcBef>
            </a:pPr>
            <a:r>
              <a:rPr lang="fr-FR" sz="2000" dirty="0" smtClean="0"/>
              <a:t>L’interprétation est intégrée aux pratiques de sens (pratiques socioculturelles) ; conjointe aux membres de la communauté discursive. Il s’agit d’intercompréhension, d’inter-préhension du sens.</a:t>
            </a:r>
          </a:p>
          <a:p>
            <a:pPr algn="just">
              <a:spcBef>
                <a:spcPts val="0"/>
              </a:spcBef>
            </a:pPr>
            <a:r>
              <a:rPr lang="fr-FR" sz="2000" spc="-60" dirty="0" smtClean="0"/>
              <a:t>La pratique sociale de sens est dans l’implicite, dans ce qui se partage culturellement, communément en tant </a:t>
            </a:r>
            <a:r>
              <a:rPr lang="fr-FR" sz="2000" i="1" spc="-60" dirty="0" smtClean="0"/>
              <a:t>ça va de soi </a:t>
            </a:r>
            <a:r>
              <a:rPr lang="fr-FR" sz="2000" spc="-60" dirty="0" smtClean="0"/>
              <a:t>des pratiques de pensée.</a:t>
            </a:r>
          </a:p>
          <a:p>
            <a:pPr algn="just">
              <a:spcBef>
                <a:spcPts val="0"/>
              </a:spcBef>
              <a:buNone/>
            </a:pPr>
            <a:endParaRPr lang="fr-FR" sz="2000" dirty="0" smtClean="0"/>
          </a:p>
          <a:p>
            <a:pPr algn="just">
              <a:spcBef>
                <a:spcPts val="0"/>
              </a:spcBef>
            </a:pPr>
            <a:endParaRPr lang="fr-FR" sz="2000" dirty="0" smtClean="0"/>
          </a:p>
          <a:p>
            <a:pPr algn="just">
              <a:spcBef>
                <a:spcPts val="0"/>
              </a:spcBef>
            </a:pPr>
            <a:endParaRPr lang="fr-FR" sz="2000" spc="-30" dirty="0" smtClean="0"/>
          </a:p>
        </p:txBody>
      </p:sp>
      <p:pic>
        <p:nvPicPr>
          <p:cNvPr id="4" name="AUD0003.3gp">
            <a:hlinkClick r:id="" action="ppaction://media"/>
          </p:cNvPr>
          <p:cNvPicPr>
            <a:picLocks noRot="1" noChangeAspect="1"/>
          </p:cNvPicPr>
          <p:nvPr>
            <a:videoFile r:link="rId1"/>
          </p:nvPr>
        </p:nvPicPr>
        <p:blipFill>
          <a:blip r:embed="rId3" cstate="print"/>
          <a:stretch>
            <a:fillRect/>
          </a:stretch>
        </p:blipFill>
        <p:spPr>
          <a:xfrm>
            <a:off x="7452320" y="2204864"/>
            <a:ext cx="360040" cy="2880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Bouton d'action : Son 4">
            <a:hlinkClick r:id="" action="ppaction://noaction" highlightClick="1">
              <a:snd r:embed="rId4" name="applause.wav"/>
            </a:hlinkClick>
          </p:cNvPr>
          <p:cNvSpPr/>
          <p:nvPr/>
        </p:nvSpPr>
        <p:spPr>
          <a:xfrm>
            <a:off x="7884368" y="2204864"/>
            <a:ext cx="432048" cy="288032"/>
          </a:xfrm>
          <a:prstGeom prst="actionButtonSound">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720080"/>
          </a:xfrm>
        </p:spPr>
        <p:txBody>
          <a:bodyPr>
            <a:normAutofit/>
          </a:bodyPr>
          <a:lstStyle/>
          <a:p>
            <a:pPr algn="ctr"/>
            <a:r>
              <a:rPr lang="fr-FR" sz="3600" dirty="0" smtClean="0"/>
              <a:t>L’implicite dans le discours de presse</a:t>
            </a:r>
            <a:endParaRPr lang="fr-FR" sz="3600" dirty="0"/>
          </a:p>
        </p:txBody>
      </p:sp>
      <p:sp>
        <p:nvSpPr>
          <p:cNvPr id="3" name="Espace réservé du contenu 2"/>
          <p:cNvSpPr>
            <a:spLocks noGrp="1"/>
          </p:cNvSpPr>
          <p:nvPr>
            <p:ph idx="1"/>
          </p:nvPr>
        </p:nvSpPr>
        <p:spPr>
          <a:xfrm>
            <a:off x="457200" y="1268760"/>
            <a:ext cx="8229600" cy="5256584"/>
          </a:xfrm>
        </p:spPr>
        <p:txBody>
          <a:bodyPr>
            <a:normAutofit/>
          </a:bodyPr>
          <a:lstStyle/>
          <a:p>
            <a:pPr algn="just"/>
            <a:r>
              <a:rPr lang="fr-FR" sz="2000" dirty="0" smtClean="0"/>
              <a:t>Corpus des émeutes de 2005 et 2007 (Hailon 2014) où nous trouvons de très nombreuses occurrences de </a:t>
            </a:r>
            <a:r>
              <a:rPr lang="fr-FR" sz="2000" i="1" dirty="0" smtClean="0"/>
              <a:t>jeunes </a:t>
            </a:r>
            <a:r>
              <a:rPr lang="fr-FR" sz="2000" dirty="0" smtClean="0"/>
              <a:t>modalisé et non modalisé. </a:t>
            </a:r>
          </a:p>
          <a:p>
            <a:pPr algn="just"/>
            <a:endParaRPr lang="fr-FR" sz="1000" dirty="0" smtClean="0"/>
          </a:p>
          <a:p>
            <a:pPr algn="just"/>
            <a:r>
              <a:rPr lang="fr-FR" sz="1800" u="sng" dirty="0" smtClean="0"/>
              <a:t>Cités </a:t>
            </a:r>
            <a:r>
              <a:rPr lang="fr-FR" sz="1800" dirty="0" smtClean="0"/>
              <a:t>: les non-dits d’une rébellion [titre] </a:t>
            </a:r>
          </a:p>
          <a:p>
            <a:pPr algn="just">
              <a:buNone/>
            </a:pPr>
            <a:r>
              <a:rPr lang="fr-FR" sz="1800" dirty="0" smtClean="0"/>
              <a:t> 	Qu’a-t-on vu, ces jours-ci ? Une police obligée de se défendre d’avoir voulu pourchasser deux « </a:t>
            </a:r>
            <a:r>
              <a:rPr lang="fr-FR" sz="1800" u="sng" dirty="0" smtClean="0"/>
              <a:t>jeunes</a:t>
            </a:r>
            <a:r>
              <a:rPr lang="fr-FR" sz="1800" dirty="0" smtClean="0"/>
              <a:t> » qui, fuyant un contrôle d’identité, se sont tués en pénétrant dans un transformateur EDF ; Nicolas Sarkozy mis en cause pour avoir dénoncé les « </a:t>
            </a:r>
            <a:r>
              <a:rPr lang="fr-FR" sz="1800" u="sng" dirty="0" smtClean="0"/>
              <a:t>voyous</a:t>
            </a:r>
            <a:r>
              <a:rPr lang="fr-FR" sz="1800" dirty="0" smtClean="0"/>
              <a:t> » et la « </a:t>
            </a:r>
            <a:r>
              <a:rPr lang="fr-FR" sz="1800" u="sng" dirty="0" smtClean="0"/>
              <a:t>racaille</a:t>
            </a:r>
            <a:r>
              <a:rPr lang="fr-FR" sz="1800" dirty="0" smtClean="0"/>
              <a:t> » […] La dialectique victimaire est à l’œuvre. (</a:t>
            </a:r>
            <a:r>
              <a:rPr lang="fr-FR" sz="1800" i="1" dirty="0" smtClean="0"/>
              <a:t>Le Figaro</a:t>
            </a:r>
            <a:r>
              <a:rPr lang="fr-FR" sz="1800" dirty="0" smtClean="0"/>
              <a:t>, vendredi 4 novembre 2005) ;</a:t>
            </a:r>
          </a:p>
          <a:p>
            <a:pPr algn="just">
              <a:buNone/>
            </a:pPr>
            <a:endParaRPr lang="fr-FR" sz="1800" dirty="0" smtClean="0"/>
          </a:p>
          <a:p>
            <a:pPr algn="just"/>
            <a:r>
              <a:rPr lang="fr-FR" sz="1800" u="sng" dirty="0" smtClean="0"/>
              <a:t>BANLIEUES</a:t>
            </a:r>
            <a:r>
              <a:rPr lang="fr-FR" sz="1800" dirty="0" smtClean="0"/>
              <a:t>  M. Sarkozy intervient tous azimuts après les émeutes de Villiers-le-Bel [surtitre]</a:t>
            </a:r>
          </a:p>
          <a:p>
            <a:pPr algn="just">
              <a:buNone/>
            </a:pPr>
            <a:r>
              <a:rPr lang="fr-FR" sz="1800" dirty="0" smtClean="0"/>
              <a:t>	Précaire retour au calme après les émeutes de Villiers-le-Bel [titre]</a:t>
            </a:r>
          </a:p>
          <a:p>
            <a:pPr algn="just">
              <a:buNone/>
            </a:pPr>
            <a:r>
              <a:rPr lang="fr-FR" sz="1800" dirty="0" smtClean="0"/>
              <a:t>	Trois jours après le début des affrontements entre </a:t>
            </a:r>
            <a:r>
              <a:rPr lang="fr-FR" sz="1800" u="sng" dirty="0" smtClean="0"/>
              <a:t>bandes de jeunes</a:t>
            </a:r>
            <a:r>
              <a:rPr lang="fr-FR" sz="1800" dirty="0" smtClean="0"/>
              <a:t> et policiers, le calme semblait revenu à Villiers-le-Bel (Val-d'Oise). La tension était toujours sensible, malgré un important déploiement de forces de l'ordre. (</a:t>
            </a:r>
            <a:r>
              <a:rPr lang="fr-FR" sz="1800" i="1" dirty="0" smtClean="0"/>
              <a:t>Le Monde</a:t>
            </a:r>
            <a:r>
              <a:rPr lang="fr-FR" sz="1800" dirty="0" smtClean="0"/>
              <a:t>,  jeudi 29 novembre 2007).</a:t>
            </a:r>
          </a:p>
          <a:p>
            <a:pPr algn="just"/>
            <a:endParaRPr lang="fr-FR"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720080"/>
          </a:xfrm>
        </p:spPr>
        <p:txBody>
          <a:bodyPr>
            <a:normAutofit/>
          </a:bodyPr>
          <a:lstStyle/>
          <a:p>
            <a:pPr algn="ctr"/>
            <a:r>
              <a:rPr lang="fr-FR" sz="3600" dirty="0" smtClean="0"/>
              <a:t>L’implicite dans le discours de presse</a:t>
            </a:r>
            <a:endParaRPr lang="fr-FR" sz="3600" dirty="0"/>
          </a:p>
        </p:txBody>
      </p:sp>
      <p:sp>
        <p:nvSpPr>
          <p:cNvPr id="3" name="Espace réservé du contenu 2"/>
          <p:cNvSpPr>
            <a:spLocks noGrp="1"/>
          </p:cNvSpPr>
          <p:nvPr>
            <p:ph idx="1"/>
          </p:nvPr>
        </p:nvSpPr>
        <p:spPr>
          <a:xfrm>
            <a:off x="457200" y="1556792"/>
            <a:ext cx="8229600" cy="4767808"/>
          </a:xfrm>
        </p:spPr>
        <p:txBody>
          <a:bodyPr>
            <a:normAutofit/>
          </a:bodyPr>
          <a:lstStyle/>
          <a:p>
            <a:pPr algn="just"/>
            <a:r>
              <a:rPr lang="fr-FR" sz="2000" dirty="0" smtClean="0"/>
              <a:t>Nous assistons à un glissement de la catégorisation en classes d’âge à une classe </a:t>
            </a:r>
            <a:r>
              <a:rPr lang="fr-FR" sz="2000" dirty="0" err="1" smtClean="0"/>
              <a:t>racialisante</a:t>
            </a:r>
            <a:r>
              <a:rPr lang="fr-FR" sz="2000" dirty="0" smtClean="0"/>
              <a:t> à travers le caractère incomplet et mensonger de la catégorisation de la jeunesse. </a:t>
            </a:r>
          </a:p>
          <a:p>
            <a:pPr algn="just"/>
            <a:endParaRPr lang="fr-FR" sz="1000" dirty="0" smtClean="0"/>
          </a:p>
          <a:p>
            <a:pPr algn="just"/>
            <a:r>
              <a:rPr lang="fr-FR" sz="2000" dirty="0" smtClean="0"/>
              <a:t>Par « </a:t>
            </a:r>
            <a:r>
              <a:rPr lang="fr-FR" sz="2000" i="1" dirty="0" smtClean="0"/>
              <a:t>jeunes</a:t>
            </a:r>
            <a:r>
              <a:rPr lang="fr-FR" sz="2000" dirty="0" smtClean="0"/>
              <a:t> » nous avons un processus discursif et cognitif implicite de reconstruction du référent. Le changement de catégorie est formellement repérable, marqué quand il y a </a:t>
            </a:r>
            <a:r>
              <a:rPr lang="fr-FR" sz="2000" dirty="0" err="1" smtClean="0"/>
              <a:t>guillemétage</a:t>
            </a:r>
            <a:r>
              <a:rPr lang="fr-FR" sz="2000" dirty="0" smtClean="0"/>
              <a:t> (ex. du </a:t>
            </a:r>
            <a:r>
              <a:rPr lang="fr-FR" sz="2000" i="1" dirty="0" smtClean="0"/>
              <a:t>Figaro</a:t>
            </a:r>
            <a:r>
              <a:rPr lang="fr-FR" sz="2000" dirty="0" smtClean="0"/>
              <a:t>), et il est non marqué, interprétatif quand il relève de l’allusif (ex. du </a:t>
            </a:r>
            <a:r>
              <a:rPr lang="fr-FR" sz="2000" i="1" dirty="0" smtClean="0"/>
              <a:t>Monde</a:t>
            </a:r>
            <a:r>
              <a:rPr lang="fr-FR" sz="2000" dirty="0" smtClean="0"/>
              <a:t>).</a:t>
            </a:r>
          </a:p>
          <a:p>
            <a:pPr algn="just"/>
            <a:endParaRPr lang="fr-FR" sz="1000" dirty="0" smtClean="0"/>
          </a:p>
          <a:p>
            <a:pPr algn="just"/>
            <a:r>
              <a:rPr lang="fr-FR" sz="2000" dirty="0" smtClean="0"/>
              <a:t>« Jeunes » est </a:t>
            </a:r>
            <a:r>
              <a:rPr lang="fr-FR" sz="2000" dirty="0" err="1" smtClean="0"/>
              <a:t>cotextuellement</a:t>
            </a:r>
            <a:r>
              <a:rPr lang="fr-FR" sz="2000" dirty="0" smtClean="0"/>
              <a:t> et contextuellement </a:t>
            </a:r>
            <a:r>
              <a:rPr lang="fr-FR" sz="2000" dirty="0" err="1" smtClean="0"/>
              <a:t>resémantisé</a:t>
            </a:r>
            <a:r>
              <a:rPr lang="fr-FR" sz="2000" dirty="0" smtClean="0"/>
              <a:t>, </a:t>
            </a:r>
            <a:r>
              <a:rPr lang="fr-FR" sz="2000" dirty="0" err="1" smtClean="0"/>
              <a:t>réidéologisé</a:t>
            </a:r>
            <a:r>
              <a:rPr lang="fr-FR" sz="2000" dirty="0" smtClean="0"/>
              <a:t>. Un glissement opère vers l’</a:t>
            </a:r>
            <a:r>
              <a:rPr lang="fr-FR" sz="2000" dirty="0" err="1" smtClean="0"/>
              <a:t>idéotype</a:t>
            </a:r>
            <a:r>
              <a:rPr lang="fr-FR" sz="2000" dirty="0" smtClean="0"/>
              <a:t> (jeunes immigrés) : le sens de </a:t>
            </a:r>
            <a:r>
              <a:rPr lang="fr-FR" sz="2000" i="1" dirty="0" smtClean="0"/>
              <a:t>jeune</a:t>
            </a:r>
            <a:r>
              <a:rPr lang="fr-FR" sz="2000" dirty="0" smtClean="0"/>
              <a:t>s est indexé sur la catégorisation sociale du désordre sociétal des banlieues</a:t>
            </a:r>
            <a:endParaRPr lang="fr-FR"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504056"/>
          </a:xfrm>
        </p:spPr>
        <p:txBody>
          <a:bodyPr>
            <a:noAutofit/>
          </a:bodyPr>
          <a:lstStyle/>
          <a:p>
            <a:pPr algn="ctr"/>
            <a:r>
              <a:rPr lang="fr-FR" sz="3600" dirty="0" smtClean="0"/>
              <a:t>L’implicite dans le discours de presse</a:t>
            </a:r>
            <a:endParaRPr lang="fr-FR" sz="3600" dirty="0"/>
          </a:p>
        </p:txBody>
      </p:sp>
      <p:sp>
        <p:nvSpPr>
          <p:cNvPr id="3" name="Espace réservé du contenu 2"/>
          <p:cNvSpPr>
            <a:spLocks noGrp="1"/>
          </p:cNvSpPr>
          <p:nvPr>
            <p:ph idx="1"/>
          </p:nvPr>
        </p:nvSpPr>
        <p:spPr>
          <a:xfrm>
            <a:off x="457200" y="1124744"/>
            <a:ext cx="8229600" cy="5199856"/>
          </a:xfrm>
        </p:spPr>
        <p:txBody>
          <a:bodyPr>
            <a:noAutofit/>
          </a:bodyPr>
          <a:lstStyle/>
          <a:p>
            <a:pPr algn="just"/>
            <a:r>
              <a:rPr lang="fr-FR" sz="2000" dirty="0" smtClean="0"/>
              <a:t>Corpus campagne 2002 (Hailon 2011) : </a:t>
            </a:r>
          </a:p>
          <a:p>
            <a:pPr algn="just"/>
            <a:endParaRPr lang="fr-FR" sz="1000" dirty="0" smtClean="0"/>
          </a:p>
          <a:p>
            <a:pPr algn="just">
              <a:buNone/>
            </a:pPr>
            <a:r>
              <a:rPr lang="fr-FR" sz="1800" dirty="0" smtClean="0"/>
              <a:t>	Les bandes ethniques souhaitent une « bonne année » à la France… [titre] </a:t>
            </a:r>
          </a:p>
          <a:p>
            <a:pPr algn="just">
              <a:buNone/>
            </a:pPr>
            <a:r>
              <a:rPr lang="fr-FR" sz="1800" dirty="0" smtClean="0"/>
              <a:t>	Des « </a:t>
            </a:r>
            <a:r>
              <a:rPr lang="fr-FR" sz="1800" u="sng" dirty="0" smtClean="0"/>
              <a:t>jeunes </a:t>
            </a:r>
            <a:r>
              <a:rPr lang="fr-FR" sz="1800" dirty="0" smtClean="0"/>
              <a:t>» qui, interviewés à visage découvert dans les </a:t>
            </a:r>
            <a:r>
              <a:rPr lang="fr-FR" sz="1800" u="sng" dirty="0" smtClean="0"/>
              <a:t>zones de non-droit</a:t>
            </a:r>
            <a:r>
              <a:rPr lang="fr-FR" sz="1800" dirty="0" smtClean="0"/>
              <a:t>, expliquent aux intervieweurs complaisants que la présence de la police dans ces zones incontrôlée et incontrôlable est une « provocation » […] Vitry-sur-Seine à feu et à sang. Parce que des </a:t>
            </a:r>
            <a:r>
              <a:rPr lang="fr-FR" sz="1800" u="sng" dirty="0" smtClean="0"/>
              <a:t>voyous ethniques</a:t>
            </a:r>
            <a:r>
              <a:rPr lang="fr-FR" sz="1800" dirty="0" smtClean="0"/>
              <a:t> </a:t>
            </a:r>
            <a:r>
              <a:rPr lang="fr-FR" sz="1800" i="1" dirty="0" smtClean="0"/>
              <a:t>ne supportent pas</a:t>
            </a:r>
            <a:r>
              <a:rPr lang="fr-FR" sz="1800" dirty="0" smtClean="0"/>
              <a:t> que la police ait séché sur place un </a:t>
            </a:r>
            <a:r>
              <a:rPr lang="fr-FR" sz="1800" u="sng" dirty="0" smtClean="0"/>
              <a:t>voyou braqueur</a:t>
            </a:r>
            <a:r>
              <a:rPr lang="fr-FR" sz="1800" dirty="0" smtClean="0"/>
              <a:t> qu’ils considèrent comme un « frère ». […] </a:t>
            </a:r>
            <a:r>
              <a:rPr lang="fr-FR" sz="1800" dirty="0" err="1" smtClean="0"/>
              <a:t>Dejlloul</a:t>
            </a:r>
            <a:r>
              <a:rPr lang="fr-FR" sz="1800" dirty="0" smtClean="0"/>
              <a:t>, le gentil </a:t>
            </a:r>
            <a:r>
              <a:rPr lang="fr-FR" sz="1800" u="sng" dirty="0" smtClean="0"/>
              <a:t>voyou ethnique braqueur</a:t>
            </a:r>
            <a:r>
              <a:rPr lang="fr-FR" sz="1800" dirty="0" smtClean="0"/>
              <a:t> de Neuilly-sur-Marne (déjà très connu des services de police), s’apprêtait à tirer sur les policiers avec une arme de guerre d’origine yougoslave. (</a:t>
            </a:r>
            <a:r>
              <a:rPr lang="fr-FR" sz="1800" i="1" dirty="0" smtClean="0"/>
              <a:t>Présent</a:t>
            </a:r>
            <a:r>
              <a:rPr lang="fr-FR" sz="1800" dirty="0" smtClean="0"/>
              <a:t>, jeudi 3 janvier 2002).</a:t>
            </a:r>
          </a:p>
          <a:p>
            <a:pPr algn="just">
              <a:buNone/>
            </a:pPr>
            <a:endParaRPr lang="fr-FR" sz="1000" dirty="0" smtClean="0"/>
          </a:p>
          <a:p>
            <a:pPr algn="just"/>
            <a:r>
              <a:rPr lang="fr-FR" sz="2000" dirty="0" smtClean="0"/>
              <a:t>Dans ces extraits, le délinquant </a:t>
            </a:r>
            <a:r>
              <a:rPr lang="fr-FR" sz="2000" dirty="0" err="1" smtClean="0"/>
              <a:t>identitairement</a:t>
            </a:r>
            <a:r>
              <a:rPr lang="fr-FR" sz="2000" dirty="0" smtClean="0"/>
              <a:t> repérable (</a:t>
            </a:r>
            <a:r>
              <a:rPr lang="fr-FR" sz="2000" i="1" dirty="0" smtClean="0"/>
              <a:t>voyou ethnique braqueur</a:t>
            </a:r>
            <a:r>
              <a:rPr lang="fr-FR" sz="2000" dirty="0" smtClean="0"/>
              <a:t>, </a:t>
            </a:r>
            <a:r>
              <a:rPr lang="fr-FR" sz="2000" i="1" dirty="0" smtClean="0"/>
              <a:t>« jeunes », étrangers</a:t>
            </a:r>
            <a:r>
              <a:rPr lang="fr-FR" sz="2000" dirty="0" smtClean="0"/>
              <a:t>) dans des lieux donnés (</a:t>
            </a:r>
            <a:r>
              <a:rPr lang="fr-FR" sz="2000" i="1" dirty="0" smtClean="0"/>
              <a:t>zones de non-droit</a:t>
            </a:r>
            <a:r>
              <a:rPr lang="fr-FR" sz="2000" dirty="0" smtClean="0"/>
              <a:t>) construit le présupposé idéologique du FN. Les discours sur l’identité nationale et l’insécurité sont tous deux fonctionnels pour la racialisation explicite d’un construit social (récurrence de </a:t>
            </a:r>
            <a:r>
              <a:rPr lang="fr-FR" sz="2000" i="1" dirty="0" smtClean="0"/>
              <a:t>ethnique</a:t>
            </a:r>
            <a:r>
              <a:rPr lang="fr-FR" sz="2000" dirty="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04664"/>
            <a:ext cx="9144000" cy="576064"/>
          </a:xfrm>
        </p:spPr>
        <p:txBody>
          <a:bodyPr>
            <a:noAutofit/>
          </a:bodyPr>
          <a:lstStyle/>
          <a:p>
            <a:pPr algn="ctr"/>
            <a:r>
              <a:rPr lang="fr-FR" sz="3600" spc="-60" dirty="0" smtClean="0"/>
              <a:t>La cognition politique : philosophie d</a:t>
            </a:r>
            <a:r>
              <a:rPr lang="fr-FR" sz="3600" i="1" spc="-60" dirty="0" smtClean="0"/>
              <a:t>es dispositifs</a:t>
            </a:r>
            <a:endParaRPr lang="fr-FR" sz="3600" i="1" spc="-60" dirty="0"/>
          </a:p>
        </p:txBody>
      </p:sp>
      <p:sp>
        <p:nvSpPr>
          <p:cNvPr id="3" name="Espace réservé du contenu 2"/>
          <p:cNvSpPr>
            <a:spLocks noGrp="1"/>
          </p:cNvSpPr>
          <p:nvPr>
            <p:ph idx="1"/>
          </p:nvPr>
        </p:nvSpPr>
        <p:spPr>
          <a:xfrm>
            <a:off x="457200" y="1196752"/>
            <a:ext cx="8229600" cy="5400600"/>
          </a:xfrm>
        </p:spPr>
        <p:txBody>
          <a:bodyPr>
            <a:normAutofit/>
          </a:bodyPr>
          <a:lstStyle/>
          <a:p>
            <a:pPr algn="just"/>
            <a:r>
              <a:rPr lang="fr-FR" sz="2000" dirty="0" smtClean="0"/>
              <a:t>Les </a:t>
            </a:r>
            <a:r>
              <a:rPr lang="fr-FR" sz="2000" i="1" dirty="0" smtClean="0"/>
              <a:t>dispositifs</a:t>
            </a:r>
            <a:r>
              <a:rPr lang="fr-FR" sz="2000" dirty="0" smtClean="0"/>
              <a:t> dans la philosophie de M. Foucault sont « des discours, des institutions, des aménagements architecturaux, des décisions réglementaires, des lois, des mesures administratives, des énoncés scientifiques, des propositions philosophiques, morales, philanthropiques, bref : du dit, aussi bien que du non-dit… Le dispositif c’est le réseau qu’on peut établir entre ces éléments » (Foucault 2002 [1975] : 299). </a:t>
            </a:r>
          </a:p>
          <a:p>
            <a:pPr algn="just"/>
            <a:endParaRPr lang="fr-FR" sz="1000" dirty="0" smtClean="0"/>
          </a:p>
          <a:p>
            <a:pPr algn="just"/>
            <a:r>
              <a:rPr lang="fr-FR" sz="2000" dirty="0" smtClean="0"/>
              <a:t>Il relève du tissage, de l’écart, d’un corps d’idées, de pratiques et d’actions (historiques, politiques, culturelles, sociales). Le dispositif est ce qui, d’une certaine manière, précède et préexiste au sujet ; et qui lui est nécessaire pour se constituer socialement.</a:t>
            </a:r>
          </a:p>
          <a:p>
            <a:pPr algn="just"/>
            <a:endParaRPr lang="fr-FR" sz="1000" dirty="0" smtClean="0"/>
          </a:p>
          <a:p>
            <a:pPr algn="just"/>
            <a:r>
              <a:rPr lang="fr-FR" sz="2000" dirty="0" smtClean="0"/>
              <a:t>Les dispositifs encadrent les perceptions et les phénomènes de la conscience, ils la débordent. Ils permettent des conduites de la pensée et du sens, provoquent des pensées attendues, des sous-entendus et des impensés. </a:t>
            </a:r>
          </a:p>
          <a:p>
            <a:pPr algn="just"/>
            <a:endParaRPr lang="fr-FR"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720080"/>
          </a:xfrm>
        </p:spPr>
        <p:txBody>
          <a:bodyPr>
            <a:normAutofit/>
          </a:bodyPr>
          <a:lstStyle/>
          <a:p>
            <a:pPr algn="ctr"/>
            <a:r>
              <a:rPr lang="fr-FR" sz="3600" dirty="0" smtClean="0"/>
              <a:t>L’implicite dans le discours politique</a:t>
            </a:r>
            <a:endParaRPr lang="fr-FR" sz="3600" dirty="0"/>
          </a:p>
        </p:txBody>
      </p:sp>
      <p:sp>
        <p:nvSpPr>
          <p:cNvPr id="3" name="Espace réservé du contenu 2"/>
          <p:cNvSpPr>
            <a:spLocks noGrp="1"/>
          </p:cNvSpPr>
          <p:nvPr>
            <p:ph idx="1"/>
          </p:nvPr>
        </p:nvSpPr>
        <p:spPr>
          <a:xfrm>
            <a:off x="457200" y="1196752"/>
            <a:ext cx="8229600" cy="5661248"/>
          </a:xfrm>
        </p:spPr>
        <p:txBody>
          <a:bodyPr>
            <a:normAutofit lnSpcReduction="10000"/>
          </a:bodyPr>
          <a:lstStyle/>
          <a:p>
            <a:pPr algn="just"/>
            <a:r>
              <a:rPr lang="fr-FR" sz="2000" dirty="0" smtClean="0"/>
              <a:t>Corpus Hailon 2014 (campagne 2007, 2012) :</a:t>
            </a:r>
          </a:p>
          <a:p>
            <a:pPr algn="just"/>
            <a:endParaRPr lang="fr-FR" sz="1100" dirty="0" smtClean="0"/>
          </a:p>
          <a:p>
            <a:pPr algn="just">
              <a:buNone/>
            </a:pPr>
            <a:r>
              <a:rPr lang="fr-FR" sz="1800" dirty="0" smtClean="0"/>
              <a:t>	« Lorsque je vous propose, en appui sur ce que vous avez dit, un nouveau pacte avec les jeunes, d'où qu'ils viennent, en leur disant que moi, je ne vois pas en eux d'abord un problème, ou </a:t>
            </a:r>
            <a:r>
              <a:rPr lang="fr-FR" sz="1800" u="sng" dirty="0" smtClean="0"/>
              <a:t>chaque fois que je vois le mot « jeune », je ne pense pas à délinquance</a:t>
            </a:r>
            <a:r>
              <a:rPr lang="fr-FR" sz="1800" dirty="0" smtClean="0"/>
              <a:t>, au contraire, chaque fois que je vois le mot jeune, je me dis que c'est là que se trouve la solution à bien de nos problèmes. » (Discours S. Royal à Rouen le 24 fév. 2007, page 2, ligne 17 et suivantes).</a:t>
            </a:r>
          </a:p>
          <a:p>
            <a:pPr algn="just"/>
            <a:endParaRPr lang="fr-FR" sz="1100" dirty="0" smtClean="0"/>
          </a:p>
          <a:p>
            <a:pPr algn="just"/>
            <a:r>
              <a:rPr lang="fr-FR" sz="2000" dirty="0" smtClean="0"/>
              <a:t>On observe ici la relation métalinguistique mot-chose dans la construction de la </a:t>
            </a:r>
            <a:r>
              <a:rPr lang="fr-FR" sz="2000" dirty="0" err="1" smtClean="0"/>
              <a:t>référenciation</a:t>
            </a:r>
            <a:r>
              <a:rPr lang="fr-FR" sz="2000" dirty="0" smtClean="0"/>
              <a:t> nominative de  «</a:t>
            </a:r>
            <a:r>
              <a:rPr lang="fr-FR" sz="2000" i="1" dirty="0" smtClean="0"/>
              <a:t> jeune</a:t>
            </a:r>
            <a:r>
              <a:rPr lang="fr-FR" sz="2000" dirty="0" smtClean="0"/>
              <a:t> ». « </a:t>
            </a:r>
            <a:r>
              <a:rPr lang="fr-FR" sz="2000" i="1" dirty="0" smtClean="0"/>
              <a:t>Je ne pense pas  </a:t>
            </a:r>
            <a:r>
              <a:rPr lang="fr-FR" sz="2000" dirty="0" smtClean="0"/>
              <a:t>» met à l’épreuve l’individuation (discursive) de la connaissance par rapport à une </a:t>
            </a:r>
            <a:r>
              <a:rPr lang="fr-FR" sz="2000" dirty="0" err="1" smtClean="0"/>
              <a:t>altérisation</a:t>
            </a:r>
            <a:r>
              <a:rPr lang="fr-FR" sz="2000" dirty="0" smtClean="0"/>
              <a:t> foncière. Le « je pense » de S. Royal en tant que manifestation de savoir constituant produit un savoir constitué, exprimé discursivement en « </a:t>
            </a:r>
            <a:r>
              <a:rPr lang="fr-FR" sz="2000" i="1" dirty="0" smtClean="0"/>
              <a:t>je ne pense pas</a:t>
            </a:r>
            <a:r>
              <a:rPr lang="fr-FR" sz="2000" dirty="0" smtClean="0"/>
              <a:t> ». </a:t>
            </a:r>
          </a:p>
          <a:p>
            <a:pPr algn="just"/>
            <a:endParaRPr lang="fr-FR" sz="1100" dirty="0" smtClean="0"/>
          </a:p>
          <a:p>
            <a:pPr algn="just"/>
            <a:r>
              <a:rPr lang="fr-FR" sz="2000" dirty="0" smtClean="0"/>
              <a:t>Représentation de l’activité cognitive qui se réalise dans la relation dialogique (par la négation </a:t>
            </a:r>
            <a:r>
              <a:rPr lang="fr-FR" sz="2000" i="1" dirty="0" smtClean="0"/>
              <a:t>ne pas</a:t>
            </a:r>
            <a:r>
              <a:rPr lang="fr-FR" sz="2000" dirty="0" smtClean="0"/>
              <a:t>) à ce qui se donne comme discours social, ici potentiellement les présupposés de la doxa (jeune = délinquance). </a:t>
            </a:r>
            <a:endParaRPr lang="fr-FR"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792088"/>
          </a:xfrm>
        </p:spPr>
        <p:txBody>
          <a:bodyPr>
            <a:normAutofit/>
          </a:bodyPr>
          <a:lstStyle/>
          <a:p>
            <a:pPr algn="ctr"/>
            <a:r>
              <a:rPr lang="fr-FR" sz="3600" dirty="0" smtClean="0"/>
              <a:t>L’implicite dans le discours politique</a:t>
            </a:r>
            <a:endParaRPr lang="fr-FR" sz="3600" dirty="0"/>
          </a:p>
        </p:txBody>
      </p:sp>
      <p:sp>
        <p:nvSpPr>
          <p:cNvPr id="3" name="Espace réservé du contenu 2"/>
          <p:cNvSpPr>
            <a:spLocks noGrp="1"/>
          </p:cNvSpPr>
          <p:nvPr>
            <p:ph idx="1"/>
          </p:nvPr>
        </p:nvSpPr>
        <p:spPr>
          <a:xfrm>
            <a:off x="457200" y="1268760"/>
            <a:ext cx="8229600" cy="5589240"/>
          </a:xfrm>
        </p:spPr>
        <p:txBody>
          <a:bodyPr>
            <a:normAutofit lnSpcReduction="10000"/>
          </a:bodyPr>
          <a:lstStyle/>
          <a:p>
            <a:pPr algn="just"/>
            <a:r>
              <a:rPr lang="fr-FR" sz="2000" dirty="0" smtClean="0"/>
              <a:t>Le discours de S. Royal peut raisonner avec celui de N. Sarkozy dans le cadre de la campagne 2007 :</a:t>
            </a:r>
          </a:p>
          <a:p>
            <a:pPr algn="just"/>
            <a:endParaRPr lang="fr-FR" sz="1000" dirty="0" smtClean="0"/>
          </a:p>
          <a:p>
            <a:pPr algn="just">
              <a:buNone/>
            </a:pPr>
            <a:r>
              <a:rPr lang="fr-FR" sz="1800" dirty="0" smtClean="0"/>
              <a:t>	« Nous sommes quand même le seul pays au monde où une petite élite trouve des excuses à un multirécidiviste, qui ne paie pas son ticket de métro, qui, non content de ne pas le payer, frappe les agents de sécurité de la RATP. On lui trouve des excuses, une émeute s'en suit et à longueur d'émission de télévision on pose la question du fossé entre </a:t>
            </a:r>
            <a:r>
              <a:rPr lang="fr-FR" sz="1800" u="sng" dirty="0" smtClean="0"/>
              <a:t>les jeunes</a:t>
            </a:r>
            <a:r>
              <a:rPr lang="fr-FR" sz="1800" dirty="0" smtClean="0"/>
              <a:t> et la police. » (Discours de           N. Sarkozy à Issy-les-Moulineaux, 18 avril 2007, page 11)</a:t>
            </a:r>
          </a:p>
          <a:p>
            <a:pPr algn="just"/>
            <a:endParaRPr lang="fr-FR" sz="1000" dirty="0" smtClean="0"/>
          </a:p>
          <a:p>
            <a:pPr algn="just"/>
            <a:r>
              <a:rPr lang="fr-FR" sz="2000" dirty="0" smtClean="0"/>
              <a:t>Le discours de S. Royal marque son ancrage dialogique possiblement par rapport au discours de son adversaire politique. Il lui répond, en le convoquant et en s’y opposant.</a:t>
            </a:r>
          </a:p>
          <a:p>
            <a:pPr algn="just"/>
            <a:endParaRPr lang="fr-FR" sz="1100" dirty="0" smtClean="0"/>
          </a:p>
          <a:p>
            <a:pPr algn="just"/>
            <a:r>
              <a:rPr lang="fr-FR" sz="2000" dirty="0" smtClean="0"/>
              <a:t>La connaissance que les personnels politiques de gauche et de droite donnent et construisent de visions des choses par leurs discours (la jeunesse comme facteur de désordre social, la jeunesse « insurrectionnelle ») dialogue également avec les connaissances et visions mondaines véhiculées par les discours </a:t>
            </a:r>
            <a:r>
              <a:rPr lang="fr-FR" sz="2000" dirty="0" err="1" smtClean="0"/>
              <a:t>racialisants</a:t>
            </a:r>
            <a:r>
              <a:rPr lang="fr-FR" sz="2000" dirty="0" smtClean="0"/>
              <a:t> et </a:t>
            </a:r>
            <a:r>
              <a:rPr lang="fr-FR" sz="2000" dirty="0" err="1" smtClean="0"/>
              <a:t>hétérophobes</a:t>
            </a:r>
            <a:r>
              <a:rPr lang="fr-FR" sz="2000" dirty="0" smtClean="0"/>
              <a:t> tels que ceux de M. Le Pen.</a:t>
            </a:r>
          </a:p>
          <a:p>
            <a:pPr algn="just"/>
            <a:endParaRPr lang="fr-FR"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720080"/>
          </a:xfrm>
        </p:spPr>
        <p:txBody>
          <a:bodyPr>
            <a:normAutofit/>
          </a:bodyPr>
          <a:lstStyle/>
          <a:p>
            <a:pPr algn="ctr"/>
            <a:r>
              <a:rPr lang="fr-FR" sz="3600" dirty="0" smtClean="0"/>
              <a:t>L’implicite dans le discours politique</a:t>
            </a:r>
            <a:endParaRPr lang="fr-FR" sz="3600" dirty="0"/>
          </a:p>
        </p:txBody>
      </p:sp>
      <p:sp>
        <p:nvSpPr>
          <p:cNvPr id="3" name="Espace réservé du contenu 2"/>
          <p:cNvSpPr>
            <a:spLocks noGrp="1"/>
          </p:cNvSpPr>
          <p:nvPr>
            <p:ph idx="1"/>
          </p:nvPr>
        </p:nvSpPr>
        <p:spPr>
          <a:xfrm>
            <a:off x="457200" y="1340768"/>
            <a:ext cx="8229600" cy="5184576"/>
          </a:xfrm>
        </p:spPr>
        <p:txBody>
          <a:bodyPr>
            <a:normAutofit fontScale="92500" lnSpcReduction="10000"/>
          </a:bodyPr>
          <a:lstStyle/>
          <a:p>
            <a:pPr algn="just">
              <a:lnSpc>
                <a:spcPct val="110000"/>
              </a:lnSpc>
              <a:spcBef>
                <a:spcPts val="0"/>
              </a:spcBef>
            </a:pPr>
            <a:r>
              <a:rPr lang="fr-FR" sz="2200" dirty="0" smtClean="0"/>
              <a:t>Corpus campagne 2012 (Hailon 2014) : </a:t>
            </a:r>
          </a:p>
          <a:p>
            <a:pPr>
              <a:lnSpc>
                <a:spcPct val="110000"/>
              </a:lnSpc>
              <a:spcBef>
                <a:spcPts val="0"/>
              </a:spcBef>
            </a:pPr>
            <a:endParaRPr lang="fr-FR" sz="1900" dirty="0" smtClean="0"/>
          </a:p>
          <a:p>
            <a:pPr algn="just">
              <a:lnSpc>
                <a:spcPct val="110000"/>
              </a:lnSpc>
              <a:spcBef>
                <a:spcPts val="0"/>
              </a:spcBef>
              <a:buNone/>
            </a:pPr>
            <a:r>
              <a:rPr lang="fr-FR" sz="1900" dirty="0" smtClean="0"/>
              <a:t>	Je m’indigne de voir que les seuls « </a:t>
            </a:r>
            <a:r>
              <a:rPr lang="fr-FR" sz="1900" u="sng" dirty="0" smtClean="0"/>
              <a:t>jeunes</a:t>
            </a:r>
            <a:r>
              <a:rPr lang="fr-FR" sz="1900" dirty="0" smtClean="0"/>
              <a:t> » sur qui se porte le projecteur sont systématiquement, et je mets volontairement des guillemets autour de              « </a:t>
            </a:r>
            <a:r>
              <a:rPr lang="fr-FR" sz="1900" u="sng" dirty="0" smtClean="0"/>
              <a:t>jeunes</a:t>
            </a:r>
            <a:r>
              <a:rPr lang="fr-FR" sz="1900" dirty="0" smtClean="0"/>
              <a:t> » pour qualifier ces individus, des voyous et des sauvageons de banlieue ? Non la jeunesse de France ce n’est pas cela. La jeunesse française ne se résume pas aux hordes de barbares qui polluent nos cités, profitent de l’argent public dilapidé dans une soi-disant « politique de la ville » et passent leur temps à brutaliser les autres. [je souligne] (Discours de M. Le Pen du 11 déc. 2011 à Metz, page 10, ligne 13).</a:t>
            </a:r>
          </a:p>
          <a:p>
            <a:pPr algn="just">
              <a:lnSpc>
                <a:spcPct val="110000"/>
              </a:lnSpc>
              <a:spcBef>
                <a:spcPts val="0"/>
              </a:spcBef>
            </a:pPr>
            <a:endParaRPr lang="fr-FR" sz="2000" dirty="0" smtClean="0"/>
          </a:p>
          <a:p>
            <a:pPr algn="just">
              <a:lnSpc>
                <a:spcPct val="110000"/>
              </a:lnSpc>
              <a:spcBef>
                <a:spcPts val="0"/>
              </a:spcBef>
            </a:pPr>
            <a:r>
              <a:rPr lang="fr-FR" sz="2200" dirty="0" smtClean="0"/>
              <a:t>« Jeunes » (</a:t>
            </a:r>
            <a:r>
              <a:rPr lang="fr-FR" sz="2200" i="1" dirty="0" smtClean="0"/>
              <a:t>jeunesse française</a:t>
            </a:r>
            <a:r>
              <a:rPr lang="fr-FR" sz="2200" dirty="0" smtClean="0"/>
              <a:t>) qui ne sont pas des « jeunes » (</a:t>
            </a:r>
            <a:r>
              <a:rPr lang="fr-FR" sz="2200" i="1" dirty="0" smtClean="0"/>
              <a:t>voyous, sauvageons des banlieues, horde de barbares</a:t>
            </a:r>
            <a:r>
              <a:rPr lang="fr-FR" sz="2200" dirty="0" smtClean="0"/>
              <a:t>) (supra. discours radio).</a:t>
            </a:r>
          </a:p>
          <a:p>
            <a:pPr algn="just">
              <a:lnSpc>
                <a:spcPct val="110000"/>
              </a:lnSpc>
              <a:spcBef>
                <a:spcPts val="0"/>
              </a:spcBef>
            </a:pPr>
            <a:endParaRPr lang="fr-FR" sz="1100" dirty="0" smtClean="0"/>
          </a:p>
          <a:p>
            <a:pPr algn="just">
              <a:lnSpc>
                <a:spcPct val="110000"/>
              </a:lnSpc>
              <a:spcBef>
                <a:spcPts val="0"/>
              </a:spcBef>
            </a:pPr>
            <a:r>
              <a:rPr lang="fr-FR" sz="2200" dirty="0" smtClean="0"/>
              <a:t>Réajustements </a:t>
            </a:r>
            <a:r>
              <a:rPr lang="fr-FR" sz="2200" dirty="0" err="1" smtClean="0"/>
              <a:t>transindividuels</a:t>
            </a:r>
            <a:r>
              <a:rPr lang="fr-FR" sz="2200" dirty="0" smtClean="0"/>
              <a:t> partagés ; régulation dans l’ajustement de sujet à sujet avec ses formats obligés et ses stéréotypes, régulation socio-normée.</a:t>
            </a:r>
          </a:p>
          <a:p>
            <a:pPr>
              <a:lnSpc>
                <a:spcPct val="110000"/>
              </a:lnSpc>
              <a:spcBef>
                <a:spcPts val="0"/>
              </a:spcBef>
            </a:pPr>
            <a:endParaRPr lang="fr-FR" sz="2200" dirty="0" smtClean="0"/>
          </a:p>
          <a:p>
            <a:pPr algn="just">
              <a:lnSpc>
                <a:spcPct val="110000"/>
              </a:lnSpc>
              <a:spcBef>
                <a:spcPts val="0"/>
              </a:spcBef>
            </a:pPr>
            <a:endParaRPr lang="fr-FR" sz="22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648072"/>
          </a:xfrm>
        </p:spPr>
        <p:txBody>
          <a:bodyPr>
            <a:normAutofit/>
          </a:bodyPr>
          <a:lstStyle/>
          <a:p>
            <a:pPr algn="ctr"/>
            <a:r>
              <a:rPr lang="fr-FR" sz="3600" dirty="0" smtClean="0"/>
              <a:t>L’implicite dans le discours politique</a:t>
            </a:r>
            <a:endParaRPr lang="fr-FR" sz="3600" dirty="0"/>
          </a:p>
        </p:txBody>
      </p:sp>
      <p:sp>
        <p:nvSpPr>
          <p:cNvPr id="3" name="Espace réservé du contenu 2"/>
          <p:cNvSpPr>
            <a:spLocks noGrp="1"/>
          </p:cNvSpPr>
          <p:nvPr>
            <p:ph idx="1"/>
          </p:nvPr>
        </p:nvSpPr>
        <p:spPr>
          <a:xfrm>
            <a:off x="457200" y="1412776"/>
            <a:ext cx="8229600" cy="4911824"/>
          </a:xfrm>
        </p:spPr>
        <p:txBody>
          <a:bodyPr>
            <a:normAutofit lnSpcReduction="10000"/>
          </a:bodyPr>
          <a:lstStyle/>
          <a:p>
            <a:pPr algn="just"/>
            <a:r>
              <a:rPr lang="fr-FR" sz="2000" dirty="0" smtClean="0"/>
              <a:t>Les commentaires métacognitifs sont des formes de négociation du sujet dans le processus de </a:t>
            </a:r>
            <a:r>
              <a:rPr lang="fr-FR" sz="2000" dirty="0" err="1" smtClean="0"/>
              <a:t>référenciation</a:t>
            </a:r>
            <a:r>
              <a:rPr lang="fr-FR" sz="2000" dirty="0" smtClean="0"/>
              <a:t> sociale. Ils marquent des glissements dans la </a:t>
            </a:r>
            <a:r>
              <a:rPr lang="fr-FR" sz="2000" dirty="0" err="1" smtClean="0"/>
              <a:t>référencialité</a:t>
            </a:r>
            <a:r>
              <a:rPr lang="fr-FR" sz="2000" dirty="0" smtClean="0"/>
              <a:t> et dans la normalisation du sens. </a:t>
            </a:r>
          </a:p>
          <a:p>
            <a:pPr algn="just"/>
            <a:endParaRPr lang="fr-FR" sz="1000" dirty="0" smtClean="0"/>
          </a:p>
          <a:p>
            <a:pPr algn="just"/>
            <a:r>
              <a:rPr lang="fr-FR" sz="2000" dirty="0" smtClean="0"/>
              <a:t>La </a:t>
            </a:r>
            <a:r>
              <a:rPr lang="fr-FR" sz="2000" dirty="0" err="1" smtClean="0"/>
              <a:t>référenciation</a:t>
            </a:r>
            <a:r>
              <a:rPr lang="fr-FR" sz="2000" dirty="0" smtClean="0"/>
              <a:t> en tant que </a:t>
            </a:r>
            <a:r>
              <a:rPr lang="fr-FR" sz="2000" dirty="0" err="1" smtClean="0"/>
              <a:t>co</a:t>
            </a:r>
            <a:r>
              <a:rPr lang="fr-FR" sz="2000" dirty="0" smtClean="0"/>
              <a:t>-construction discursivement située et politiquement partagée émerge de l’exhibition de cette distance. </a:t>
            </a:r>
          </a:p>
          <a:p>
            <a:pPr algn="just"/>
            <a:endParaRPr lang="fr-FR" sz="1000" dirty="0" smtClean="0"/>
          </a:p>
          <a:p>
            <a:pPr algn="just"/>
            <a:r>
              <a:rPr lang="fr-FR" sz="2000" dirty="0" smtClean="0"/>
              <a:t>La négociation du sens peut relever d’une volonté de ruptures dans les savoirs (catégoriel et événementiel) acquis et ainsi de façonner une originalité, une différence selon l’objectif politique défendu. M. Le Pen assure, par ses discours, sa propre cohérence et son espace (de discours) à la marge, pamphlétaire. Rhétorique centrifuge de la marge.</a:t>
            </a:r>
          </a:p>
          <a:p>
            <a:pPr algn="just"/>
            <a:endParaRPr lang="fr-FR" sz="1000" dirty="0" smtClean="0"/>
          </a:p>
          <a:p>
            <a:pPr algn="just"/>
            <a:r>
              <a:rPr lang="fr-FR" sz="2000" dirty="0" smtClean="0"/>
              <a:t>Il peut s’agir au contraire de s’y conformer. Dans cas, l’implicite permet une réédition de la scène culturelle. Sens dans l’expérience sociale commune, dans des cadres d’intercompréhension partagés, suggérés qui permettent des </a:t>
            </a:r>
            <a:r>
              <a:rPr lang="fr-FR" sz="2000" dirty="0" err="1" smtClean="0"/>
              <a:t>pré-dictions</a:t>
            </a:r>
            <a:r>
              <a:rPr lang="fr-FR" sz="2000" dirty="0" smtClean="0"/>
              <a:t>.</a:t>
            </a:r>
          </a:p>
          <a:p>
            <a:pPr algn="just"/>
            <a:endParaRPr lang="fr-FR" sz="1000" dirty="0" smtClean="0"/>
          </a:p>
          <a:p>
            <a:endParaRPr lang="fr-FR"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720080"/>
          </a:xfrm>
        </p:spPr>
        <p:txBody>
          <a:bodyPr>
            <a:normAutofit/>
          </a:bodyPr>
          <a:lstStyle/>
          <a:p>
            <a:pPr algn="ctr"/>
            <a:r>
              <a:rPr lang="fr-FR" sz="4000" dirty="0" smtClean="0"/>
              <a:t>Pour conclure</a:t>
            </a:r>
            <a:endParaRPr lang="fr-FR" sz="4000" dirty="0"/>
          </a:p>
        </p:txBody>
      </p:sp>
      <p:sp>
        <p:nvSpPr>
          <p:cNvPr id="3" name="Espace réservé du contenu 2"/>
          <p:cNvSpPr>
            <a:spLocks noGrp="1"/>
          </p:cNvSpPr>
          <p:nvPr>
            <p:ph idx="1"/>
          </p:nvPr>
        </p:nvSpPr>
        <p:spPr>
          <a:xfrm>
            <a:off x="457200" y="1340768"/>
            <a:ext cx="8229600" cy="4968552"/>
          </a:xfrm>
        </p:spPr>
        <p:txBody>
          <a:bodyPr>
            <a:normAutofit lnSpcReduction="10000"/>
          </a:bodyPr>
          <a:lstStyle/>
          <a:p>
            <a:pPr algn="just"/>
            <a:r>
              <a:rPr lang="fr-FR" sz="2000" dirty="0" smtClean="0"/>
              <a:t>La fonction cognitive de sens commun conduit à des « empilements », à des stratifications-circulations d’une parole politique </a:t>
            </a:r>
            <a:r>
              <a:rPr lang="fr-FR" sz="2000" dirty="0" err="1" smtClean="0"/>
              <a:t>altérisée</a:t>
            </a:r>
            <a:r>
              <a:rPr lang="fr-FR" sz="2000" dirty="0" smtClean="0"/>
              <a:t> et pour laquelle opère une identification et </a:t>
            </a:r>
            <a:r>
              <a:rPr lang="fr-FR" sz="2000" dirty="0" err="1" smtClean="0"/>
              <a:t>resémantisation</a:t>
            </a:r>
            <a:r>
              <a:rPr lang="fr-FR" sz="2000" dirty="0" smtClean="0"/>
              <a:t> collective. </a:t>
            </a:r>
          </a:p>
          <a:p>
            <a:pPr algn="just">
              <a:buNone/>
            </a:pPr>
            <a:endParaRPr lang="fr-FR" sz="1000" dirty="0" smtClean="0"/>
          </a:p>
          <a:p>
            <a:pPr algn="just"/>
            <a:r>
              <a:rPr lang="fr-FR" sz="2000" dirty="0" smtClean="0"/>
              <a:t>L’exemple de l’implicite de connivence idéologique : « jeune(s) » : « </a:t>
            </a:r>
            <a:r>
              <a:rPr lang="fr-FR" sz="2000" i="1" dirty="0" smtClean="0"/>
              <a:t>nous nous comprenons</a:t>
            </a:r>
            <a:r>
              <a:rPr lang="fr-FR" sz="2000" dirty="0" smtClean="0"/>
              <a:t>, </a:t>
            </a:r>
            <a:r>
              <a:rPr lang="fr-FR" sz="2000" i="1" dirty="0" smtClean="0"/>
              <a:t>si vous voyez ce que je veux dire</a:t>
            </a:r>
            <a:r>
              <a:rPr lang="fr-FR" sz="2000" dirty="0" smtClean="0"/>
              <a:t> » dans le contexte du désordre des banlieues, qui construit un « comprendre et vivre ensemble » (la </a:t>
            </a:r>
            <a:r>
              <a:rPr lang="fr-FR" sz="2000" dirty="0" err="1" smtClean="0"/>
              <a:t>convivance</a:t>
            </a:r>
            <a:r>
              <a:rPr lang="fr-FR" sz="2000" dirty="0" smtClean="0"/>
              <a:t> selon </a:t>
            </a:r>
            <a:r>
              <a:rPr lang="fr-FR" sz="2000" dirty="0" err="1" smtClean="0"/>
              <a:t>Fossaert</a:t>
            </a:r>
            <a:r>
              <a:rPr lang="fr-FR" sz="2000" dirty="0" smtClean="0"/>
              <a:t> 1983).</a:t>
            </a:r>
          </a:p>
          <a:p>
            <a:pPr algn="just"/>
            <a:endParaRPr lang="fr-FR" sz="1000" dirty="0" smtClean="0"/>
          </a:p>
          <a:p>
            <a:pPr algn="just"/>
            <a:r>
              <a:rPr lang="fr-FR" sz="2000" dirty="0" smtClean="0"/>
              <a:t>Principe d’économie cognitive, d’un discours mécanisable, d’une recherche de coordination-compréhension idéologiquement performante et potentiellement reconductible. </a:t>
            </a:r>
          </a:p>
          <a:p>
            <a:pPr algn="just">
              <a:buNone/>
            </a:pPr>
            <a:endParaRPr lang="fr-FR" sz="1000" dirty="0" smtClean="0"/>
          </a:p>
          <a:p>
            <a:pPr algn="just"/>
            <a:r>
              <a:rPr lang="fr-FR" sz="2000" dirty="0" smtClean="0"/>
              <a:t>La recognition commune d’un sens commun communément </a:t>
            </a:r>
            <a:r>
              <a:rPr lang="fr-FR" sz="2000" dirty="0" err="1" smtClean="0"/>
              <a:t>resignifié</a:t>
            </a:r>
            <a:r>
              <a:rPr lang="fr-FR" sz="2000" dirty="0" smtClean="0"/>
              <a:t> est à l’</a:t>
            </a:r>
            <a:r>
              <a:rPr lang="fr-FR" sz="2000" dirty="0" err="1" smtClean="0"/>
              <a:t>oeuvre</a:t>
            </a:r>
            <a:r>
              <a:rPr lang="fr-FR" sz="2000" dirty="0" smtClean="0"/>
              <a:t>. Interprétations partagées qui permettent une pensée commune en train de se faire (communément). Cf. « Ordre idéologique » (Hailon 2014) ; perception et manières de pensée alignées pour un dicible et « </a:t>
            </a:r>
            <a:r>
              <a:rPr lang="fr-FR" sz="2000" dirty="0" err="1" smtClean="0"/>
              <a:t>entendable</a:t>
            </a:r>
            <a:r>
              <a:rPr lang="fr-FR" sz="2000" dirty="0" smtClean="0"/>
              <a:t> » global. </a:t>
            </a:r>
          </a:p>
          <a:p>
            <a:pPr algn="just"/>
            <a:endParaRPr lang="fr-FR" sz="2000" dirty="0" smtClean="0"/>
          </a:p>
          <a:p>
            <a:pPr algn="just"/>
            <a:endParaRPr lang="fr-FR" sz="11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48680"/>
            <a:ext cx="9144000" cy="576064"/>
          </a:xfrm>
        </p:spPr>
        <p:txBody>
          <a:bodyPr>
            <a:noAutofit/>
          </a:bodyPr>
          <a:lstStyle/>
          <a:p>
            <a:pPr algn="ctr"/>
            <a:r>
              <a:rPr lang="fr-FR" sz="3600" spc="-60" dirty="0" smtClean="0"/>
              <a:t>La cognition politique : philosophie d</a:t>
            </a:r>
            <a:r>
              <a:rPr lang="fr-FR" sz="3600" i="1" spc="-60" dirty="0" smtClean="0"/>
              <a:t>es dispositifs</a:t>
            </a:r>
            <a:endParaRPr lang="fr-FR" sz="3600" i="1" dirty="0"/>
          </a:p>
        </p:txBody>
      </p:sp>
      <p:sp>
        <p:nvSpPr>
          <p:cNvPr id="3" name="Espace réservé du contenu 2"/>
          <p:cNvSpPr>
            <a:spLocks noGrp="1"/>
          </p:cNvSpPr>
          <p:nvPr>
            <p:ph idx="1"/>
          </p:nvPr>
        </p:nvSpPr>
        <p:spPr>
          <a:xfrm>
            <a:off x="457200" y="1340768"/>
            <a:ext cx="8229600" cy="5328592"/>
          </a:xfrm>
        </p:spPr>
        <p:txBody>
          <a:bodyPr>
            <a:normAutofit/>
          </a:bodyPr>
          <a:lstStyle/>
          <a:p>
            <a:pPr algn="just"/>
            <a:r>
              <a:rPr lang="fr-FR" sz="2000" dirty="0" smtClean="0"/>
              <a:t>Selon G. Deleuze (1989) qui commentent M. Foucault, les dispositifs « éclairent des objets préexistants » et « distribuent le visible et l’invisible, faisant naître ou disparaître l’objet » (1989 : 185). Ils sont à même de produire des objets d’étude avec leurs régimes d’énoncés, selon des lignes d’énonciation. </a:t>
            </a:r>
          </a:p>
          <a:p>
            <a:pPr algn="just"/>
            <a:endParaRPr lang="fr-FR" sz="1000" dirty="0" smtClean="0"/>
          </a:p>
          <a:p>
            <a:pPr algn="just"/>
            <a:r>
              <a:rPr lang="fr-FR" sz="2000" dirty="0" smtClean="0"/>
              <a:t>Les dispositifs ne font pas seulement agir (</a:t>
            </a:r>
            <a:r>
              <a:rPr lang="fr-FR" sz="2000" i="1" dirty="0" smtClean="0"/>
              <a:t>faire faire</a:t>
            </a:r>
            <a:r>
              <a:rPr lang="fr-FR" sz="2000" dirty="0" smtClean="0"/>
              <a:t>), ils sont ce qui façonne foncièrement le sujet qui s’en trouve produit (</a:t>
            </a:r>
            <a:r>
              <a:rPr lang="fr-FR" sz="2000" i="1" dirty="0" smtClean="0"/>
              <a:t>faire à faire</a:t>
            </a:r>
            <a:r>
              <a:rPr lang="fr-FR" sz="2000" dirty="0" smtClean="0"/>
              <a:t>). </a:t>
            </a:r>
          </a:p>
          <a:p>
            <a:pPr algn="just"/>
            <a:endParaRPr lang="fr-FR" sz="1000" dirty="0" smtClean="0"/>
          </a:p>
          <a:p>
            <a:pPr algn="just"/>
            <a:r>
              <a:rPr lang="fr-FR" sz="2000" dirty="0" smtClean="0"/>
              <a:t>Ils impliquent que l’identité des sujets est mouvante et hétérogène, qu’elle peut varier en fonction d’institutions (état, école, université, famille, église…), le sujet s’en trouvant toujours « disposé », constitué : </a:t>
            </a:r>
            <a:r>
              <a:rPr lang="fr-FR" sz="2000" i="1" dirty="0" smtClean="0"/>
              <a:t>sujet de l’école</a:t>
            </a:r>
            <a:r>
              <a:rPr lang="fr-FR" sz="2000" dirty="0" smtClean="0"/>
              <a:t>, </a:t>
            </a:r>
            <a:r>
              <a:rPr lang="fr-FR" sz="2000" i="1" dirty="0" smtClean="0"/>
              <a:t>sujet de famille</a:t>
            </a:r>
            <a:r>
              <a:rPr lang="fr-FR" sz="2000" dirty="0" smtClean="0"/>
              <a:t>, </a:t>
            </a:r>
            <a:r>
              <a:rPr lang="fr-FR" sz="2000" i="1" dirty="0" smtClean="0"/>
              <a:t>sujet de l’administration étatique </a:t>
            </a:r>
            <a:r>
              <a:rPr lang="fr-FR" sz="2000" dirty="0" smtClean="0"/>
              <a:t>qui nous concède une carte d’identité. </a:t>
            </a:r>
          </a:p>
          <a:p>
            <a:pPr algn="just"/>
            <a:endParaRPr lang="fr-FR" sz="1000" dirty="0" smtClean="0"/>
          </a:p>
          <a:p>
            <a:pPr algn="just"/>
            <a:r>
              <a:rPr lang="fr-FR" sz="2000" dirty="0" smtClean="0"/>
              <a:t>Le sujet n’est pas autodéterminé, mais coréalisé dans la relation qui le fait vivre (sujet) : écolier, étudiant, citoyen, enfant, parent…. chercheur.</a:t>
            </a:r>
            <a:endParaRPr lang="fr-FR"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576064"/>
          </a:xfrm>
        </p:spPr>
        <p:txBody>
          <a:bodyPr>
            <a:noAutofit/>
          </a:bodyPr>
          <a:lstStyle/>
          <a:p>
            <a:pPr algn="ctr"/>
            <a:r>
              <a:rPr lang="fr-FR" sz="3600" dirty="0" smtClean="0"/>
              <a:t>La cognition politique : une pensée instituée</a:t>
            </a:r>
            <a:endParaRPr lang="fr-FR" sz="3600" dirty="0"/>
          </a:p>
        </p:txBody>
      </p:sp>
      <p:sp>
        <p:nvSpPr>
          <p:cNvPr id="3" name="Espace réservé du contenu 2"/>
          <p:cNvSpPr>
            <a:spLocks noGrp="1"/>
          </p:cNvSpPr>
          <p:nvPr>
            <p:ph idx="1"/>
          </p:nvPr>
        </p:nvSpPr>
        <p:spPr>
          <a:xfrm>
            <a:off x="457200" y="1124744"/>
            <a:ext cx="8229600" cy="5199856"/>
          </a:xfrm>
        </p:spPr>
        <p:txBody>
          <a:bodyPr>
            <a:noAutofit/>
          </a:bodyPr>
          <a:lstStyle/>
          <a:p>
            <a:pPr algn="just">
              <a:spcBef>
                <a:spcPts val="0"/>
              </a:spcBef>
            </a:pPr>
            <a:r>
              <a:rPr lang="fr-FR" sz="2000" spc="-10" dirty="0" smtClean="0"/>
              <a:t>D’après M. Douglas (2004), il n’existe pas de pensée institutionnelle : les institutions ne pensent pas. La pensée dépend d’elles et réciproquement les institutions dépendent de ce que les individus mobilisés en société pensent et instaurent communément comme pensée. Il en va de même des croyances.</a:t>
            </a:r>
          </a:p>
          <a:p>
            <a:pPr algn="just">
              <a:spcBef>
                <a:spcPts val="0"/>
              </a:spcBef>
            </a:pPr>
            <a:endParaRPr lang="fr-FR" sz="1600" spc="-10" dirty="0" smtClean="0"/>
          </a:p>
          <a:p>
            <a:pPr algn="just">
              <a:spcBef>
                <a:spcPts val="0"/>
              </a:spcBef>
            </a:pPr>
            <a:r>
              <a:rPr lang="fr-FR" sz="2000" spc="-10" dirty="0" smtClean="0"/>
              <a:t>Dans l’esprit Durkheimien, l’institution est un groupement social légitimé. Il se rapporte à une forme d’organisation sociale qui lie des valeurs, des normes, des rôles, des modèles de relations et de conduites.</a:t>
            </a:r>
          </a:p>
          <a:p>
            <a:pPr algn="just">
              <a:spcBef>
                <a:spcPts val="0"/>
              </a:spcBef>
            </a:pPr>
            <a:endParaRPr lang="fr-FR" sz="1600" spc="-10" dirty="0" smtClean="0"/>
          </a:p>
          <a:p>
            <a:pPr algn="just">
              <a:spcBef>
                <a:spcPts val="0"/>
              </a:spcBef>
            </a:pPr>
            <a:r>
              <a:rPr lang="fr-FR" sz="2000" spc="-10" dirty="0" smtClean="0"/>
              <a:t>L’institution effectue un décentrement de la raison humaine, de la pensée individuelle (</a:t>
            </a:r>
            <a:r>
              <a:rPr lang="fr-FR" sz="2000" spc="-10" dirty="0" err="1" smtClean="0"/>
              <a:t>Fleck</a:t>
            </a:r>
            <a:r>
              <a:rPr lang="fr-FR" sz="2000" spc="-10" dirty="0" smtClean="0"/>
              <a:t> 1935, </a:t>
            </a:r>
            <a:r>
              <a:rPr lang="fr-FR" sz="2000" spc="-10" dirty="0" err="1" smtClean="0"/>
              <a:t>Flahaut</a:t>
            </a:r>
            <a:r>
              <a:rPr lang="fr-FR" sz="2000" spc="-10" dirty="0" smtClean="0"/>
              <a:t> 2005). Se réalise une sorte de réflexivité </a:t>
            </a:r>
            <a:r>
              <a:rPr lang="fr-FR" sz="2000" spc="-10" dirty="0" err="1" smtClean="0"/>
              <a:t>instituelle</a:t>
            </a:r>
            <a:r>
              <a:rPr lang="fr-FR" sz="2000" spc="-10" dirty="0" smtClean="0"/>
              <a:t>, « </a:t>
            </a:r>
            <a:r>
              <a:rPr lang="fr-FR" sz="2000" spc="-10" dirty="0" err="1" smtClean="0"/>
              <a:t>constituelle</a:t>
            </a:r>
            <a:r>
              <a:rPr lang="fr-FR" sz="2000" spc="-10" dirty="0" smtClean="0"/>
              <a:t> », des individus qui voient leurs  intérêts, passions, désirs, mais aussi leurs raisons et connaissances, décentrés : le clivage (Lacan, </a:t>
            </a:r>
            <a:r>
              <a:rPr lang="fr-FR" sz="2000" spc="-10" dirty="0" err="1" smtClean="0"/>
              <a:t>Pêcheux</a:t>
            </a:r>
            <a:r>
              <a:rPr lang="fr-FR" sz="2000" spc="-10" dirty="0" smtClean="0"/>
              <a:t>), l’assujettissement (Deleuze, Foucault), la méconnaissance (Althusser), l’holisme sémantique (Sarfati) et cognitif (</a:t>
            </a:r>
            <a:r>
              <a:rPr lang="fr-FR" sz="2000" spc="-10" dirty="0" err="1" smtClean="0"/>
              <a:t>Flahaut</a:t>
            </a:r>
            <a:r>
              <a:rPr lang="fr-FR" sz="2000" spc="-10" dirty="0" smtClean="0"/>
              <a:t>). </a:t>
            </a:r>
          </a:p>
          <a:p>
            <a:pPr algn="just">
              <a:spcBef>
                <a:spcPts val="0"/>
              </a:spcBef>
            </a:pPr>
            <a:endParaRPr lang="fr-FR" sz="1800" dirty="0" smtClean="0"/>
          </a:p>
          <a:p>
            <a:pPr algn="just">
              <a:spcBef>
                <a:spcPts val="0"/>
              </a:spcBef>
            </a:pPr>
            <a:endParaRPr lang="fr-FR" sz="1800" spc="-1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404664"/>
            <a:ext cx="8424936" cy="648072"/>
          </a:xfrm>
        </p:spPr>
        <p:txBody>
          <a:bodyPr>
            <a:normAutofit/>
          </a:bodyPr>
          <a:lstStyle/>
          <a:p>
            <a:pPr algn="ctr"/>
            <a:r>
              <a:rPr lang="fr-FR" sz="3600" dirty="0" smtClean="0"/>
              <a:t>La cognition politique : une pensée instituée</a:t>
            </a:r>
            <a:endParaRPr lang="fr-FR" sz="3600" dirty="0"/>
          </a:p>
        </p:txBody>
      </p:sp>
      <p:sp>
        <p:nvSpPr>
          <p:cNvPr id="3" name="Espace réservé du contenu 2"/>
          <p:cNvSpPr>
            <a:spLocks noGrp="1"/>
          </p:cNvSpPr>
          <p:nvPr>
            <p:ph idx="1"/>
          </p:nvPr>
        </p:nvSpPr>
        <p:spPr>
          <a:xfrm>
            <a:off x="457200" y="1268760"/>
            <a:ext cx="8229600" cy="5256584"/>
          </a:xfrm>
        </p:spPr>
        <p:txBody>
          <a:bodyPr>
            <a:normAutofit/>
          </a:bodyPr>
          <a:lstStyle/>
          <a:p>
            <a:pPr algn="just">
              <a:spcBef>
                <a:spcPts val="0"/>
              </a:spcBef>
            </a:pPr>
            <a:r>
              <a:rPr lang="fr-FR" sz="2000" spc="-40" dirty="0" smtClean="0"/>
              <a:t>Ce décentrement engendre des effets de rationalisation par lesquels les sujets prennent conscience de leur état d’être social, dans des « réglages » et recherches d’adéquation aux normes, au vivre ensemble (Foucault 1969, Arendt 1989) ; rapport à l’imaginaire chez Althusser  (1976).</a:t>
            </a:r>
          </a:p>
          <a:p>
            <a:pPr algn="just">
              <a:spcBef>
                <a:spcPts val="0"/>
              </a:spcBef>
            </a:pPr>
            <a:endParaRPr lang="fr-FR" sz="2000" spc="-40" dirty="0" smtClean="0"/>
          </a:p>
          <a:p>
            <a:pPr algn="just">
              <a:spcBef>
                <a:spcPts val="0"/>
              </a:spcBef>
            </a:pPr>
            <a:r>
              <a:rPr lang="fr-FR" sz="2000" spc="-40" dirty="0" smtClean="0"/>
              <a:t>L’</a:t>
            </a:r>
            <a:r>
              <a:rPr lang="fr-FR" sz="2000" i="1" spc="-40" dirty="0" smtClean="0"/>
              <a:t>habitus</a:t>
            </a:r>
            <a:r>
              <a:rPr lang="fr-FR" sz="2000" spc="-40" dirty="0" smtClean="0"/>
              <a:t> (Bourdieu 1980), la </a:t>
            </a:r>
            <a:r>
              <a:rPr lang="fr-FR" sz="2000" i="1" spc="-40" dirty="0" smtClean="0"/>
              <a:t>doxa</a:t>
            </a:r>
            <a:r>
              <a:rPr lang="fr-FR" sz="2000" spc="-40" dirty="0" smtClean="0"/>
              <a:t> (Barthes 1984), le </a:t>
            </a:r>
            <a:r>
              <a:rPr lang="fr-FR" sz="2000" i="1" spc="-40" dirty="0" err="1" smtClean="0"/>
              <a:t>socius</a:t>
            </a:r>
            <a:r>
              <a:rPr lang="fr-FR" sz="2000" spc="-40" dirty="0" smtClean="0"/>
              <a:t> (</a:t>
            </a:r>
            <a:r>
              <a:rPr lang="fr-FR" sz="2000" spc="-40" dirty="0" err="1" smtClean="0"/>
              <a:t>Angenot</a:t>
            </a:r>
            <a:r>
              <a:rPr lang="fr-FR" sz="2000" spc="-40" dirty="0" smtClean="0"/>
              <a:t> 1989), l’hétérogénéité en tant manifestation de l’idéologie spontanée (</a:t>
            </a:r>
            <a:r>
              <a:rPr lang="fr-FR" sz="2000" spc="-40" dirty="0" err="1" smtClean="0"/>
              <a:t>Authier</a:t>
            </a:r>
            <a:r>
              <a:rPr lang="fr-FR" sz="2000" spc="-40" dirty="0" smtClean="0"/>
              <a:t>-</a:t>
            </a:r>
            <a:r>
              <a:rPr lang="fr-FR" sz="2000" spc="-40" dirty="0" err="1" smtClean="0"/>
              <a:t>Revuz</a:t>
            </a:r>
            <a:r>
              <a:rPr lang="fr-FR" sz="2000" spc="-40" dirty="0" smtClean="0"/>
              <a:t> 1995).</a:t>
            </a:r>
          </a:p>
          <a:p>
            <a:pPr algn="just">
              <a:spcBef>
                <a:spcPts val="0"/>
              </a:spcBef>
            </a:pPr>
            <a:endParaRPr lang="fr-FR" sz="2000" spc="-10" dirty="0" smtClean="0"/>
          </a:p>
          <a:p>
            <a:pPr algn="just">
              <a:spcBef>
                <a:spcPts val="0"/>
              </a:spcBef>
            </a:pPr>
            <a:r>
              <a:rPr lang="fr-FR" sz="2000" spc="-10" dirty="0" smtClean="0"/>
              <a:t>Il s’agit ainsi de s’intéresser au rôle des systèmes de connaissance et de la cognition dans la formation de l’ordre social, dont l’ordre de discours ; de questionner les relations entre pensée, culture, organisation sociale et individus, entre « pensée du dehors » et « en dedans de la pensée » (Deleuze), entre le su (l’énonçable, le visible) et l’insu (l’incitatif, le déterminant). Subjectivation (formelle) dans les rapports informels du savoir et du pouvoir.</a:t>
            </a:r>
            <a:endParaRPr lang="fr-FR"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332656"/>
            <a:ext cx="8229600" cy="576064"/>
          </a:xfrm>
        </p:spPr>
        <p:txBody>
          <a:bodyPr>
            <a:normAutofit fontScale="90000"/>
          </a:bodyPr>
          <a:lstStyle/>
          <a:p>
            <a:pPr algn="ctr"/>
            <a:r>
              <a:rPr lang="fr-FR" sz="4000" dirty="0" smtClean="0"/>
              <a:t>Régime de pensée et régime de discours</a:t>
            </a:r>
            <a:endParaRPr lang="fr-FR" sz="4000" dirty="0"/>
          </a:p>
        </p:txBody>
      </p:sp>
      <p:sp>
        <p:nvSpPr>
          <p:cNvPr id="3" name="Espace réservé du contenu 2"/>
          <p:cNvSpPr>
            <a:spLocks noGrp="1"/>
          </p:cNvSpPr>
          <p:nvPr>
            <p:ph idx="1"/>
          </p:nvPr>
        </p:nvSpPr>
        <p:spPr>
          <a:xfrm>
            <a:off x="457200" y="1052736"/>
            <a:ext cx="8229600" cy="5616624"/>
          </a:xfrm>
        </p:spPr>
        <p:txBody>
          <a:bodyPr>
            <a:noAutofit/>
          </a:bodyPr>
          <a:lstStyle/>
          <a:p>
            <a:pPr algn="just">
              <a:spcBef>
                <a:spcPts val="0"/>
              </a:spcBef>
            </a:pPr>
            <a:r>
              <a:rPr lang="fr-FR" sz="2000" dirty="0" smtClean="0"/>
              <a:t>Le discours politique et le discours médiatique sont des supports </a:t>
            </a:r>
            <a:r>
              <a:rPr lang="fr-FR" sz="2000" smtClean="0"/>
              <a:t>de conduite </a:t>
            </a:r>
            <a:r>
              <a:rPr lang="fr-FR" sz="2000" dirty="0" smtClean="0"/>
              <a:t>de sens social ; cherchant chacun à leur manière à être le centre de leur interprétation mondaine. Horizon normatif, scénario cognitif, intercompréhension normée sur le plan du sens. Les discours agissent comme régulateur social.</a:t>
            </a:r>
          </a:p>
          <a:p>
            <a:pPr algn="just">
              <a:spcBef>
                <a:spcPts val="0"/>
              </a:spcBef>
            </a:pPr>
            <a:endParaRPr lang="fr-FR" sz="1400" dirty="0" smtClean="0"/>
          </a:p>
          <a:p>
            <a:pPr algn="just">
              <a:spcBef>
                <a:spcPts val="0"/>
              </a:spcBef>
            </a:pPr>
            <a:r>
              <a:rPr lang="fr-FR" sz="2000" dirty="0" smtClean="0"/>
              <a:t>Les discours politiques et médiatiques produisent de l’ordre cognitif social ; ajustement communautaire. Discours obligés d’une communauté de savoirs qui déterminent ce qui doit être considéré comme sensé, vrai ou faux. Les savoirs et leur vérité sont conditionnés socialement.</a:t>
            </a:r>
          </a:p>
          <a:p>
            <a:pPr algn="just">
              <a:spcBef>
                <a:spcPts val="0"/>
              </a:spcBef>
            </a:pPr>
            <a:endParaRPr lang="fr-FR" sz="1400" dirty="0" smtClean="0"/>
          </a:p>
          <a:p>
            <a:pPr algn="just">
              <a:spcBef>
                <a:spcPts val="0"/>
              </a:spcBef>
            </a:pPr>
            <a:r>
              <a:rPr lang="fr-FR" sz="2000" dirty="0" smtClean="0"/>
              <a:t>Distinction idéologie et politique : l’idéologie relève de la métacognition (connaissance </a:t>
            </a:r>
            <a:r>
              <a:rPr lang="fr-FR" sz="2000" dirty="0" err="1" smtClean="0"/>
              <a:t>socioréflexive</a:t>
            </a:r>
            <a:r>
              <a:rPr lang="fr-FR" sz="2000" dirty="0" smtClean="0"/>
              <a:t> des potentialités de savoir ; potentialités qui débordent l’individu - Hailon 2014 : 172 ). Le politique tient de l’</a:t>
            </a:r>
            <a:r>
              <a:rPr lang="fr-FR" sz="2000" dirty="0" err="1" smtClean="0"/>
              <a:t>hétérocognition</a:t>
            </a:r>
            <a:r>
              <a:rPr lang="fr-FR" sz="2000" dirty="0" smtClean="0"/>
              <a:t> (connaissances, croyances, convictions, attitudes et réactions comme données de l’expérience sociale et de son interprétation).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648072"/>
          </a:xfrm>
        </p:spPr>
        <p:txBody>
          <a:bodyPr>
            <a:noAutofit/>
          </a:bodyPr>
          <a:lstStyle/>
          <a:p>
            <a:pPr algn="ctr"/>
            <a:r>
              <a:rPr lang="fr-FR" sz="3600" dirty="0" smtClean="0"/>
              <a:t>Définitions de l’idéologie</a:t>
            </a:r>
            <a:endParaRPr lang="fr-FR" sz="3600" dirty="0"/>
          </a:p>
        </p:txBody>
      </p:sp>
      <p:sp>
        <p:nvSpPr>
          <p:cNvPr id="3" name="Espace réservé du contenu 2"/>
          <p:cNvSpPr>
            <a:spLocks noGrp="1"/>
          </p:cNvSpPr>
          <p:nvPr>
            <p:ph idx="1"/>
          </p:nvPr>
        </p:nvSpPr>
        <p:spPr>
          <a:xfrm>
            <a:off x="457200" y="1268760"/>
            <a:ext cx="8229600" cy="5112568"/>
          </a:xfrm>
        </p:spPr>
        <p:txBody>
          <a:bodyPr>
            <a:normAutofit/>
          </a:bodyPr>
          <a:lstStyle/>
          <a:p>
            <a:pPr algn="just"/>
            <a:r>
              <a:rPr lang="fr-FR" sz="2000" dirty="0" smtClean="0"/>
              <a:t>(Hailon 2014) R. </a:t>
            </a:r>
            <a:r>
              <a:rPr lang="fr-FR" sz="2000" dirty="0" err="1" smtClean="0"/>
              <a:t>Fossaert</a:t>
            </a:r>
            <a:r>
              <a:rPr lang="fr-FR" sz="2000" dirty="0" smtClean="0"/>
              <a:t> (1983) a dégagé quatre définitions de l’idéologie dans leur visée et portée politique :</a:t>
            </a:r>
          </a:p>
          <a:p>
            <a:pPr algn="just"/>
            <a:endParaRPr lang="fr-FR" sz="900" dirty="0" smtClean="0"/>
          </a:p>
          <a:p>
            <a:pPr algn="just"/>
            <a:r>
              <a:rPr lang="fr-FR" sz="2000" dirty="0" smtClean="0"/>
              <a:t>la définition zéro (</a:t>
            </a:r>
            <a:r>
              <a:rPr lang="fr-FR" sz="2000" dirty="0" err="1" smtClean="0"/>
              <a:t>déf</a:t>
            </a:r>
            <a:r>
              <a:rPr lang="fr-FR" sz="2000" dirty="0" smtClean="0"/>
              <a:t>. 0) désigne </a:t>
            </a:r>
            <a:r>
              <a:rPr lang="fr-FR" sz="2000" i="1" dirty="0" smtClean="0"/>
              <a:t>l’idéologie en général</a:t>
            </a:r>
            <a:r>
              <a:rPr lang="fr-FR" sz="2000" dirty="0" smtClean="0"/>
              <a:t>, au sens général, en tant que fonction commune à toutes les sociétés et dont l’objet, pour reprendre L. Althusser, est la représentation du rapport imaginaire des individus à leur conditions réelles d’existence (1976 : 67), dans un </a:t>
            </a:r>
            <a:r>
              <a:rPr lang="fr-FR" sz="2000" i="1" dirty="0" smtClean="0"/>
              <a:t>rapport</a:t>
            </a:r>
            <a:r>
              <a:rPr lang="fr-FR" sz="2000" dirty="0" smtClean="0"/>
              <a:t> que tout à chacun cède au contexte social.</a:t>
            </a:r>
          </a:p>
          <a:p>
            <a:pPr algn="just"/>
            <a:endParaRPr lang="fr-FR" sz="1000" dirty="0" smtClean="0"/>
          </a:p>
          <a:p>
            <a:pPr algn="just"/>
            <a:r>
              <a:rPr lang="fr-FR" sz="2000" dirty="0" smtClean="0"/>
              <a:t> Elle constitue les individus en société dans un imaginaire qui les destitue et les constitue subjectivement. L’idéologie reste profondément non consciente et inaccessible aux individus qui la méconnaissent et la pratiquent pour autant.</a:t>
            </a:r>
          </a:p>
          <a:p>
            <a:pPr algn="just">
              <a:buNone/>
            </a:pPr>
            <a:endParaRPr lang="fr-FR" sz="1100" dirty="0" smtClean="0"/>
          </a:p>
          <a:p>
            <a:pPr algn="just"/>
            <a:r>
              <a:rPr lang="fr-FR" sz="2000" dirty="0" smtClean="0"/>
              <a:t>L’idéologie en tant qu’elle fait ordre social s’effectue hors de représentation. L’hétérogénéité constitutive chez </a:t>
            </a:r>
            <a:r>
              <a:rPr lang="fr-FR" sz="2000" dirty="0" err="1" smtClean="0"/>
              <a:t>Authier</a:t>
            </a:r>
            <a:r>
              <a:rPr lang="fr-FR" sz="2000" dirty="0" smtClean="0"/>
              <a:t>-</a:t>
            </a:r>
            <a:r>
              <a:rPr lang="fr-FR" sz="2000" dirty="0" err="1" smtClean="0"/>
              <a:t>Revuz</a:t>
            </a:r>
            <a:r>
              <a:rPr lang="fr-FR" sz="2000" dirty="0" smtClean="0"/>
              <a:t> (1984).</a:t>
            </a:r>
          </a:p>
          <a:p>
            <a:pPr algn="just"/>
            <a:endParaRPr lang="fr-FR"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720080"/>
          </a:xfrm>
        </p:spPr>
        <p:txBody>
          <a:bodyPr>
            <a:normAutofit/>
          </a:bodyPr>
          <a:lstStyle/>
          <a:p>
            <a:pPr algn="ctr"/>
            <a:r>
              <a:rPr lang="fr-FR" sz="3600" dirty="0" smtClean="0"/>
              <a:t>Définitions de l’idéologie</a:t>
            </a:r>
            <a:endParaRPr lang="fr-FR" sz="3600" dirty="0"/>
          </a:p>
        </p:txBody>
      </p:sp>
      <p:sp>
        <p:nvSpPr>
          <p:cNvPr id="3" name="Espace réservé du contenu 2"/>
          <p:cNvSpPr>
            <a:spLocks noGrp="1"/>
          </p:cNvSpPr>
          <p:nvPr>
            <p:ph idx="1"/>
          </p:nvPr>
        </p:nvSpPr>
        <p:spPr>
          <a:xfrm>
            <a:off x="457200" y="1268760"/>
            <a:ext cx="8229600" cy="5055840"/>
          </a:xfrm>
        </p:spPr>
        <p:txBody>
          <a:bodyPr>
            <a:normAutofit/>
          </a:bodyPr>
          <a:lstStyle/>
          <a:p>
            <a:pPr algn="just"/>
            <a:r>
              <a:rPr lang="fr-FR" sz="2000" dirty="0" smtClean="0"/>
              <a:t>La définition une (</a:t>
            </a:r>
            <a:r>
              <a:rPr lang="fr-FR" sz="2000" dirty="0" err="1" smtClean="0"/>
              <a:t>déf</a:t>
            </a:r>
            <a:r>
              <a:rPr lang="fr-FR" sz="2000" dirty="0" smtClean="0"/>
              <a:t>. 1) correspond à l’ensemble de la matière idéologique propre à une société donnée, à un moment donné de son développement ce qu’A. Gramsci (1975) appelle « le monde culturel existant » dans ses fonctions de sens commun. </a:t>
            </a:r>
          </a:p>
          <a:p>
            <a:pPr algn="just"/>
            <a:endParaRPr lang="fr-FR" sz="1100" dirty="0" smtClean="0"/>
          </a:p>
          <a:p>
            <a:pPr algn="just"/>
            <a:r>
              <a:rPr lang="fr-FR" sz="2000" dirty="0" smtClean="0"/>
              <a:t>Selon A. Gramsci,  le langage est le lieu d’inscription et de reproduction du sens commun, c’est-à-dire un ensemble de conceptions liées à la théologie, à la philosophie et aux sciences qui se sont fixées dans les idiomes par le biais des pratiques, et somme toute de l’usage linguistique qui les a reprises et naturalisées. </a:t>
            </a:r>
          </a:p>
          <a:p>
            <a:pPr algn="just"/>
            <a:endParaRPr lang="fr-FR" sz="1100" dirty="0" smtClean="0"/>
          </a:p>
          <a:p>
            <a:pPr algn="just"/>
            <a:r>
              <a:rPr lang="fr-FR" sz="2000" dirty="0" smtClean="0"/>
              <a:t>Le sens commun constitue la dimension linguistique, et par extension discursive, de l’idéologie. Approches de sens commun : le</a:t>
            </a:r>
            <a:r>
              <a:rPr lang="fr-FR" sz="2000" i="1" dirty="0" smtClean="0"/>
              <a:t> </a:t>
            </a:r>
            <a:r>
              <a:rPr lang="fr-FR" sz="2000" i="1" dirty="0" err="1" smtClean="0"/>
              <a:t>socius</a:t>
            </a:r>
            <a:r>
              <a:rPr lang="fr-FR" sz="2000" dirty="0" smtClean="0"/>
              <a:t> chez </a:t>
            </a:r>
            <a:r>
              <a:rPr lang="fr-FR" sz="2000" dirty="0" err="1" smtClean="0"/>
              <a:t>Angenot</a:t>
            </a:r>
            <a:r>
              <a:rPr lang="fr-FR" sz="2000" dirty="0" smtClean="0"/>
              <a:t> (1989), </a:t>
            </a:r>
            <a:r>
              <a:rPr lang="fr-FR" sz="2000" i="1" dirty="0" smtClean="0"/>
              <a:t>la doxa</a:t>
            </a:r>
            <a:r>
              <a:rPr lang="fr-FR" sz="2000" dirty="0" smtClean="0"/>
              <a:t> pour Barthes (1957) ou encore la </a:t>
            </a:r>
            <a:r>
              <a:rPr lang="fr-FR" sz="2000" i="1" dirty="0" smtClean="0"/>
              <a:t>compétence topique</a:t>
            </a:r>
            <a:r>
              <a:rPr lang="fr-FR" sz="2000" dirty="0" smtClean="0"/>
              <a:t> pour Sarfati (1996).</a:t>
            </a:r>
          </a:p>
          <a:p>
            <a:pPr algn="just"/>
            <a:endParaRPr lang="fr-FR"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7127</TotalTime>
  <Words>1916</Words>
  <Application>Microsoft Office PowerPoint</Application>
  <PresentationFormat>Affichage à l'écran (4:3)</PresentationFormat>
  <Paragraphs>239</Paragraphs>
  <Slides>34</Slides>
  <Notes>0</Notes>
  <HiddenSlides>0</HiddenSlides>
  <MMClips>1</MMClips>
  <ScaleCrop>false</ScaleCrop>
  <HeadingPairs>
    <vt:vector size="4" baseType="variant">
      <vt:variant>
        <vt:lpstr>Thème</vt:lpstr>
      </vt:variant>
      <vt:variant>
        <vt:i4>1</vt:i4>
      </vt:variant>
      <vt:variant>
        <vt:lpstr>Titres des diapositives</vt:lpstr>
      </vt:variant>
      <vt:variant>
        <vt:i4>34</vt:i4>
      </vt:variant>
    </vt:vector>
  </HeadingPairs>
  <TitlesOfParts>
    <vt:vector size="35" baseType="lpstr">
      <vt:lpstr>Débit</vt:lpstr>
      <vt:lpstr>Les visées socioculturelles  de l’implicite :  le su et l’insu des discours</vt:lpstr>
      <vt:lpstr>Etapes/Plan</vt:lpstr>
      <vt:lpstr>La cognition politique : philosophie des dispositifs</vt:lpstr>
      <vt:lpstr>La cognition politique : philosophie des dispositifs</vt:lpstr>
      <vt:lpstr>La cognition politique : une pensée instituée</vt:lpstr>
      <vt:lpstr>La cognition politique : une pensée instituée</vt:lpstr>
      <vt:lpstr>Régime de pensée et régime de discours</vt:lpstr>
      <vt:lpstr>Définitions de l’idéologie</vt:lpstr>
      <vt:lpstr>Définitions de l’idéologie</vt:lpstr>
      <vt:lpstr>Définitions de l’idéologie</vt:lpstr>
      <vt:lpstr>Définitions de l’idéologie</vt:lpstr>
      <vt:lpstr>Idéologie - déf. 3 exemplifié</vt:lpstr>
      <vt:lpstr>Idéologie - déf. 3 exemplifié</vt:lpstr>
      <vt:lpstr>ADF /CDA</vt:lpstr>
      <vt:lpstr>ADF /CDA</vt:lpstr>
      <vt:lpstr>L’implicite : aspects généraux</vt:lpstr>
      <vt:lpstr>Implicite et cognition sociale</vt:lpstr>
      <vt:lpstr>Implicite et cognition sociale</vt:lpstr>
      <vt:lpstr>Hétérogénéités énonciatives</vt:lpstr>
      <vt:lpstr>Hétérogénéités énonciatives</vt:lpstr>
      <vt:lpstr>Hétérogénéités cognitives</vt:lpstr>
      <vt:lpstr>Hétérogénéités cognitives</vt:lpstr>
      <vt:lpstr>La circulation idéologique</vt:lpstr>
      <vt:lpstr>La circulation idéologique</vt:lpstr>
      <vt:lpstr> Le su et l’insu (idéologisation/idéologie)</vt:lpstr>
      <vt:lpstr>L’implicite dans un discours radio</vt:lpstr>
      <vt:lpstr>L’implicite dans le discours de presse</vt:lpstr>
      <vt:lpstr>L’implicite dans le discours de presse</vt:lpstr>
      <vt:lpstr>L’implicite dans le discours de presse</vt:lpstr>
      <vt:lpstr>L’implicite dans le discours politique</vt:lpstr>
      <vt:lpstr>L’implicite dans le discours politique</vt:lpstr>
      <vt:lpstr>L’implicite dans le discours politique</vt:lpstr>
      <vt:lpstr>L’implicite dans le discours politique</vt:lpstr>
      <vt:lpstr>Pour conclure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Titeuf</dc:creator>
  <cp:lastModifiedBy>frederique sitri</cp:lastModifiedBy>
  <cp:revision>3200</cp:revision>
  <dcterms:created xsi:type="dcterms:W3CDTF">2010-10-05T12:19:41Z</dcterms:created>
  <dcterms:modified xsi:type="dcterms:W3CDTF">2015-05-25T18:41:53Z</dcterms:modified>
</cp:coreProperties>
</file>